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300" r:id="rId13"/>
    <p:sldId id="301" r:id="rId14"/>
    <p:sldId id="302" r:id="rId15"/>
    <p:sldId id="303" r:id="rId16"/>
    <p:sldId id="304" r:id="rId17"/>
    <p:sldId id="305" r:id="rId18"/>
    <p:sldId id="306" r:id="rId19"/>
    <p:sldId id="278" r:id="rId20"/>
    <p:sldId id="279" r:id="rId21"/>
    <p:sldId id="280" r:id="rId22"/>
    <p:sldId id="282" r:id="rId23"/>
    <p:sldId id="281" r:id="rId24"/>
    <p:sldId id="283" r:id="rId25"/>
    <p:sldId id="284" r:id="rId26"/>
    <p:sldId id="285" r:id="rId27"/>
    <p:sldId id="286" r:id="rId28"/>
    <p:sldId id="287" r:id="rId29"/>
    <p:sldId id="288" r:id="rId30"/>
    <p:sldId id="290" r:id="rId31"/>
    <p:sldId id="291" r:id="rId32"/>
    <p:sldId id="267" r:id="rId33"/>
    <p:sldId id="268" r:id="rId34"/>
    <p:sldId id="269" r:id="rId35"/>
    <p:sldId id="270" r:id="rId36"/>
    <p:sldId id="271" r:id="rId37"/>
    <p:sldId id="277" r:id="rId38"/>
    <p:sldId id="293" r:id="rId39"/>
    <p:sldId id="294" r:id="rId40"/>
    <p:sldId id="295" r:id="rId41"/>
    <p:sldId id="296" r:id="rId42"/>
    <p:sldId id="297" r:id="rId43"/>
    <p:sldId id="299" r:id="rId44"/>
    <p:sldId id="298" r:id="rId45"/>
    <p:sldId id="272" r:id="rId46"/>
    <p:sldId id="276" r:id="rId47"/>
    <p:sldId id="274" r:id="rId48"/>
    <p:sldId id="275" r:id="rId49"/>
    <p:sldId id="292" r:id="rId50"/>
    <p:sldId id="307" r:id="rId51"/>
    <p:sldId id="309" r:id="rId52"/>
    <p:sldId id="308"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46" r:id="rId66"/>
    <p:sldId id="322" r:id="rId67"/>
    <p:sldId id="323" r:id="rId68"/>
    <p:sldId id="325" r:id="rId69"/>
    <p:sldId id="324" r:id="rId70"/>
    <p:sldId id="326" r:id="rId71"/>
    <p:sldId id="327" r:id="rId72"/>
    <p:sldId id="328" r:id="rId73"/>
    <p:sldId id="329" r:id="rId74"/>
    <p:sldId id="330" r:id="rId75"/>
    <p:sldId id="331" r:id="rId76"/>
    <p:sldId id="332" r:id="rId77"/>
    <p:sldId id="344" r:id="rId78"/>
    <p:sldId id="345" r:id="rId79"/>
    <p:sldId id="347" r:id="rId80"/>
    <p:sldId id="348" r:id="rId81"/>
    <p:sldId id="349" r:id="rId82"/>
    <p:sldId id="350" r:id="rId83"/>
    <p:sldId id="351" r:id="rId84"/>
    <p:sldId id="352" r:id="rId85"/>
    <p:sldId id="353" r:id="rId86"/>
    <p:sldId id="354" r:id="rId87"/>
    <p:sldId id="356" r:id="rId88"/>
    <p:sldId id="355" r:id="rId89"/>
    <p:sldId id="357" r:id="rId90"/>
    <p:sldId id="358" r:id="rId91"/>
    <p:sldId id="359" r:id="rId92"/>
    <p:sldId id="360" r:id="rId93"/>
    <p:sldId id="361" r:id="rId94"/>
    <p:sldId id="362" r:id="rId95"/>
    <p:sldId id="364" r:id="rId96"/>
    <p:sldId id="363" r:id="rId97"/>
    <p:sldId id="380" r:id="rId98"/>
    <p:sldId id="368" r:id="rId99"/>
    <p:sldId id="365" r:id="rId100"/>
    <p:sldId id="366" r:id="rId101"/>
    <p:sldId id="370" r:id="rId102"/>
    <p:sldId id="371" r:id="rId103"/>
    <p:sldId id="372" r:id="rId104"/>
    <p:sldId id="373" r:id="rId105"/>
    <p:sldId id="374" r:id="rId106"/>
    <p:sldId id="375" r:id="rId107"/>
    <p:sldId id="376" r:id="rId108"/>
    <p:sldId id="377" r:id="rId109"/>
    <p:sldId id="378" r:id="rId110"/>
    <p:sldId id="379" r:id="rId111"/>
    <p:sldId id="369" r:id="rId112"/>
    <p:sldId id="381"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C86C-9A55-63AE-330F-CCDF5FA39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A947C8-03F4-61E5-BF8B-B4F181496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D93B85-D9A9-37D8-79DA-89BD6EF52987}"/>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5" name="Footer Placeholder 4">
            <a:extLst>
              <a:ext uri="{FF2B5EF4-FFF2-40B4-BE49-F238E27FC236}">
                <a16:creationId xmlns:a16="http://schemas.microsoft.com/office/drawing/2014/main" id="{5CF65EC5-23DD-2CC3-5C54-B233219B096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7DF0EF7-A96A-3DF2-230D-0F7A60AC4161}"/>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2930530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B08C1-6994-90D0-6EEC-814DBF674D4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E48269-1B7F-62B2-897A-1391B73666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7623F8-07D7-7AA1-7124-D2428B0719BD}"/>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5" name="Footer Placeholder 4">
            <a:extLst>
              <a:ext uri="{FF2B5EF4-FFF2-40B4-BE49-F238E27FC236}">
                <a16:creationId xmlns:a16="http://schemas.microsoft.com/office/drawing/2014/main" id="{A723044B-7C36-00FB-F00F-D1915521622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7BB93DD-85B7-8627-357C-C6D44F1E9018}"/>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252419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5DB0D4-0223-3FFC-577C-03559B755B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C5BEAA-7A67-F36D-AD2B-968F51405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774E18-495C-ADA5-455E-763B83039529}"/>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5" name="Footer Placeholder 4">
            <a:extLst>
              <a:ext uri="{FF2B5EF4-FFF2-40B4-BE49-F238E27FC236}">
                <a16:creationId xmlns:a16="http://schemas.microsoft.com/office/drawing/2014/main" id="{D2B00455-FFC1-CE18-3763-486DFA8993B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0618C82-217B-AE46-2005-4CB329154ECC}"/>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399502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8663-667C-E013-768B-2C57E73686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16ACE3-A872-19F3-F484-24DD2A0DE6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AF1A09-1812-3B67-AB5C-956B2FA0FD3A}"/>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5" name="Footer Placeholder 4">
            <a:extLst>
              <a:ext uri="{FF2B5EF4-FFF2-40B4-BE49-F238E27FC236}">
                <a16:creationId xmlns:a16="http://schemas.microsoft.com/office/drawing/2014/main" id="{CF3DD3CA-8DBE-50ED-EBB7-DC825C242DB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D786FB1-6436-1311-A63C-78A2EBBE792D}"/>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366868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7403-1393-4228-43F2-758FC5BADA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F41C69-6999-2EAA-6749-97CE594129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94649-9543-F550-8269-E5BC21A1364F}"/>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5" name="Footer Placeholder 4">
            <a:extLst>
              <a:ext uri="{FF2B5EF4-FFF2-40B4-BE49-F238E27FC236}">
                <a16:creationId xmlns:a16="http://schemas.microsoft.com/office/drawing/2014/main" id="{BF899E88-A54E-EE0A-B33F-543EEC7E63F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8CBFEF-778E-252B-8236-86993B7C2770}"/>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1077517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6AF78-F8F7-7D0A-19EF-EA588674CA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C54198-7347-DE30-B72B-62CE6031D8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865F11-C44E-972B-351D-6F99CF386F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AC86218-CCD4-9AA2-0D62-69F5050A2383}"/>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6" name="Footer Placeholder 5">
            <a:extLst>
              <a:ext uri="{FF2B5EF4-FFF2-40B4-BE49-F238E27FC236}">
                <a16:creationId xmlns:a16="http://schemas.microsoft.com/office/drawing/2014/main" id="{97F8952E-F840-5DE4-ED05-CCD22D43148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88CB5DF-A02E-3364-6A46-792AAB399CA0}"/>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3042825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A165-AE3E-6AE6-0FB6-E84F743730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16CB6E-3E57-6BD0-E66D-950D392C4A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EAF775-3DBE-C302-54D1-34C6936F04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9C018A-3A56-E64B-AB4E-04427380FA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F8E3C9-725B-FE57-C476-A5CAA2AEE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F7F427-18B3-2C1F-98C3-B3950F693D7C}"/>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8" name="Footer Placeholder 7">
            <a:extLst>
              <a:ext uri="{FF2B5EF4-FFF2-40B4-BE49-F238E27FC236}">
                <a16:creationId xmlns:a16="http://schemas.microsoft.com/office/drawing/2014/main" id="{3CCED557-B00A-8B38-737B-1A32BC5CA95A}"/>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C968BE73-D254-1425-9C46-D961F22EC029}"/>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3522273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8B0F1-B50E-9433-4186-B14A0916417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E58080-1641-07A5-ACDD-C06B3C54D41A}"/>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4" name="Footer Placeholder 3">
            <a:extLst>
              <a:ext uri="{FF2B5EF4-FFF2-40B4-BE49-F238E27FC236}">
                <a16:creationId xmlns:a16="http://schemas.microsoft.com/office/drawing/2014/main" id="{1167AF31-3AED-FFF7-28BF-3A7D55551D0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45D07C4-A466-4009-7FDD-94FF6838590D}"/>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395122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37EA4F-E463-62D4-AE79-628915071A98}"/>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3" name="Footer Placeholder 2">
            <a:extLst>
              <a:ext uri="{FF2B5EF4-FFF2-40B4-BE49-F238E27FC236}">
                <a16:creationId xmlns:a16="http://schemas.microsoft.com/office/drawing/2014/main" id="{220E64A9-5201-F722-5528-B484988EFE09}"/>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1BAF2AA-BC91-35C6-0F54-5F5B09A93EE2}"/>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154263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D191-C351-BDFB-A27D-CDB734D77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6A6C3D-311C-48DF-302F-A27EB3FC59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25F04F-3FEF-23C7-DE12-73A0BA47E6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D4C23F-E24A-9A76-E786-0F9FCF7ACE88}"/>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6" name="Footer Placeholder 5">
            <a:extLst>
              <a:ext uri="{FF2B5EF4-FFF2-40B4-BE49-F238E27FC236}">
                <a16:creationId xmlns:a16="http://schemas.microsoft.com/office/drawing/2014/main" id="{B59C050E-7249-6E38-AABC-FEBF57FE863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092101A-8CDF-43A0-9607-856BC392B409}"/>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974508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161D-B91C-23F0-B77F-8335D2364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BC2733-9B5C-03EE-EAC3-03F968F991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EDCE0D38-8958-DED3-43F4-52D8098BF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375EB-85CF-857E-1134-3D8E58EE8EBB}"/>
              </a:ext>
            </a:extLst>
          </p:cNvPr>
          <p:cNvSpPr>
            <a:spLocks noGrp="1"/>
          </p:cNvSpPr>
          <p:nvPr>
            <p:ph type="dt" sz="half" idx="10"/>
          </p:nvPr>
        </p:nvSpPr>
        <p:spPr/>
        <p:txBody>
          <a:bodyPr/>
          <a:lstStyle/>
          <a:p>
            <a:fld id="{3603018F-A3FB-4A8E-A1F9-056A9D311CEA}" type="datetimeFigureOut">
              <a:rPr lang="en-IN" smtClean="0"/>
              <a:t>10-09-2024</a:t>
            </a:fld>
            <a:endParaRPr lang="en-IN" dirty="0"/>
          </a:p>
        </p:txBody>
      </p:sp>
      <p:sp>
        <p:nvSpPr>
          <p:cNvPr id="6" name="Footer Placeholder 5">
            <a:extLst>
              <a:ext uri="{FF2B5EF4-FFF2-40B4-BE49-F238E27FC236}">
                <a16:creationId xmlns:a16="http://schemas.microsoft.com/office/drawing/2014/main" id="{5791841F-28C4-BC8D-B544-354B620DCD0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F0EE011-0596-E471-8E48-08A7FDEB2503}"/>
              </a:ext>
            </a:extLst>
          </p:cNvPr>
          <p:cNvSpPr>
            <a:spLocks noGrp="1"/>
          </p:cNvSpPr>
          <p:nvPr>
            <p:ph type="sldNum" sz="quarter" idx="12"/>
          </p:nvPr>
        </p:nvSpPr>
        <p:spPr/>
        <p:txBody>
          <a:bodyPr/>
          <a:lstStyle/>
          <a:p>
            <a:fld id="{A22A7842-97DB-403C-9DAF-8E647CED039E}" type="slidenum">
              <a:rPr lang="en-IN" smtClean="0"/>
              <a:t>‹#›</a:t>
            </a:fld>
            <a:endParaRPr lang="en-IN" dirty="0"/>
          </a:p>
        </p:txBody>
      </p:sp>
    </p:spTree>
    <p:extLst>
      <p:ext uri="{BB962C8B-B14F-4D97-AF65-F5344CB8AC3E}">
        <p14:creationId xmlns:p14="http://schemas.microsoft.com/office/powerpoint/2010/main" val="403084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EF86C9-3FBB-08DE-3EA6-1831F47883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D8F455-6D18-6EE9-C802-41DEB40076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F0AA49-6AE1-9137-222A-EE25AF29B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3018F-A3FB-4A8E-A1F9-056A9D311CEA}" type="datetimeFigureOut">
              <a:rPr lang="en-IN" smtClean="0"/>
              <a:t>10-09-2024</a:t>
            </a:fld>
            <a:endParaRPr lang="en-IN" dirty="0"/>
          </a:p>
        </p:txBody>
      </p:sp>
      <p:sp>
        <p:nvSpPr>
          <p:cNvPr id="5" name="Footer Placeholder 4">
            <a:extLst>
              <a:ext uri="{FF2B5EF4-FFF2-40B4-BE49-F238E27FC236}">
                <a16:creationId xmlns:a16="http://schemas.microsoft.com/office/drawing/2014/main" id="{C912D4DF-013D-83B1-19DB-80D0886BEB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2C0B994E-9127-439B-1917-720B2D6A5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A7842-97DB-403C-9DAF-8E647CED039E}" type="slidenum">
              <a:rPr lang="en-IN" smtClean="0"/>
              <a:t>‹#›</a:t>
            </a:fld>
            <a:endParaRPr lang="en-IN" dirty="0"/>
          </a:p>
        </p:txBody>
      </p:sp>
    </p:spTree>
    <p:extLst>
      <p:ext uri="{BB962C8B-B14F-4D97-AF65-F5344CB8AC3E}">
        <p14:creationId xmlns:p14="http://schemas.microsoft.com/office/powerpoint/2010/main" val="1808778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E2E2-C439-3443-7C3B-6E4A710C0A92}"/>
              </a:ext>
            </a:extLst>
          </p:cNvPr>
          <p:cNvSpPr>
            <a:spLocks noGrp="1"/>
          </p:cNvSpPr>
          <p:nvPr>
            <p:ph type="ctrTitle"/>
          </p:nvPr>
        </p:nvSpPr>
        <p:spPr>
          <a:xfrm>
            <a:off x="1524000" y="1122363"/>
            <a:ext cx="9144000" cy="1944394"/>
          </a:xfrm>
        </p:spPr>
        <p:txBody>
          <a:bodyPr/>
          <a:lstStyle/>
          <a:p>
            <a:r>
              <a:rPr lang="en-US" b="1" dirty="0">
                <a:latin typeface="Times New Roman" panose="02020603050405020304" pitchFamily="18" charset="0"/>
                <a:cs typeface="Times New Roman" panose="02020603050405020304" pitchFamily="18" charset="0"/>
              </a:rPr>
              <a:t>Machine Learning</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9B51471-D9DA-30CB-1749-E3D965AC672C}"/>
              </a:ext>
            </a:extLst>
          </p:cNvPr>
          <p:cNvSpPr>
            <a:spLocks noGrp="1"/>
          </p:cNvSpPr>
          <p:nvPr>
            <p:ph type="subTitle" idx="1"/>
          </p:nvPr>
        </p:nvSpPr>
        <p:spPr>
          <a:xfrm>
            <a:off x="1524000" y="4023360"/>
            <a:ext cx="9144000" cy="1234440"/>
          </a:xfrm>
        </p:spPr>
        <p:txBody>
          <a:bodyPr/>
          <a:lstStyle/>
          <a:p>
            <a:r>
              <a:rPr lang="en-US" b="1" dirty="0">
                <a:latin typeface="Times New Roman" panose="02020603050405020304" pitchFamily="18" charset="0"/>
                <a:cs typeface="Times New Roman" panose="02020603050405020304" pitchFamily="18" charset="0"/>
              </a:rPr>
              <a:t>Unit-3</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2286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8F74-48C2-5F33-E6BA-0F9D66E0F50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4158A46-C42B-1737-2437-9BF151A85D2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04E1C17-1E5A-94EA-3DB4-16B51B4AA1EC}"/>
              </a:ext>
            </a:extLst>
          </p:cNvPr>
          <p:cNvPicPr>
            <a:picLocks noChangeAspect="1"/>
          </p:cNvPicPr>
          <p:nvPr/>
        </p:nvPicPr>
        <p:blipFill>
          <a:blip r:embed="rId2"/>
          <a:stretch>
            <a:fillRect/>
          </a:stretch>
        </p:blipFill>
        <p:spPr>
          <a:xfrm>
            <a:off x="104555" y="85725"/>
            <a:ext cx="9405205" cy="6429116"/>
          </a:xfrm>
          <a:prstGeom prst="rect">
            <a:avLst/>
          </a:prstGeom>
        </p:spPr>
      </p:pic>
    </p:spTree>
    <p:extLst>
      <p:ext uri="{BB962C8B-B14F-4D97-AF65-F5344CB8AC3E}">
        <p14:creationId xmlns:p14="http://schemas.microsoft.com/office/powerpoint/2010/main" val="368847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3EC17-6BA3-8622-A337-7492B0194A23}"/>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Now, by using the formula, we got the probability. </a:t>
            </a:r>
            <a:br>
              <a:rPr lang="en-US" sz="2000" dirty="0">
                <a:latin typeface="Times New Roman" panose="02020603050405020304" pitchFamily="18" charset="0"/>
                <a:cs typeface="Times New Roman" panose="02020603050405020304" pitchFamily="18" charset="0"/>
              </a:rPr>
            </a:br>
            <a:endParaRPr lang="en-IN" sz="2000" dirty="0"/>
          </a:p>
        </p:txBody>
      </p:sp>
      <p:sp>
        <p:nvSpPr>
          <p:cNvPr id="3" name="Content Placeholder 2">
            <a:extLst>
              <a:ext uri="{FF2B5EF4-FFF2-40B4-BE49-F238E27FC236}">
                <a16:creationId xmlns:a16="http://schemas.microsoft.com/office/drawing/2014/main" id="{9BB791AE-E038-0263-E457-7BDA365A69B7}"/>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06141B18-0A0F-848F-49E6-310EFC8BD5E2}"/>
              </a:ext>
            </a:extLst>
          </p:cNvPr>
          <p:cNvPicPr>
            <a:picLocks noChangeAspect="1"/>
          </p:cNvPicPr>
          <p:nvPr/>
        </p:nvPicPr>
        <p:blipFill>
          <a:blip r:embed="rId2"/>
          <a:stretch>
            <a:fillRect/>
          </a:stretch>
        </p:blipFill>
        <p:spPr>
          <a:xfrm>
            <a:off x="637735" y="1426765"/>
            <a:ext cx="10916529" cy="5149057"/>
          </a:xfrm>
          <a:prstGeom prst="rect">
            <a:avLst/>
          </a:prstGeom>
        </p:spPr>
      </p:pic>
    </p:spTree>
    <p:extLst>
      <p:ext uri="{BB962C8B-B14F-4D97-AF65-F5344CB8AC3E}">
        <p14:creationId xmlns:p14="http://schemas.microsoft.com/office/powerpoint/2010/main" val="3453603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6B41B-0DA8-A284-9F7C-B44710A87A2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FF2BCF3-B415-3760-3969-3EC7CC081A5F}"/>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43375D2E-AAAE-BE33-1D48-EC6BD83B97AD}"/>
              </a:ext>
            </a:extLst>
          </p:cNvPr>
          <p:cNvPicPr>
            <a:picLocks noChangeAspect="1"/>
          </p:cNvPicPr>
          <p:nvPr/>
        </p:nvPicPr>
        <p:blipFill>
          <a:blip r:embed="rId2"/>
          <a:stretch>
            <a:fillRect/>
          </a:stretch>
        </p:blipFill>
        <p:spPr>
          <a:xfrm>
            <a:off x="738225" y="467128"/>
            <a:ext cx="10715551" cy="5923745"/>
          </a:xfrm>
          <a:prstGeom prst="rect">
            <a:avLst/>
          </a:prstGeom>
        </p:spPr>
      </p:pic>
    </p:spTree>
    <p:extLst>
      <p:ext uri="{BB962C8B-B14F-4D97-AF65-F5344CB8AC3E}">
        <p14:creationId xmlns:p14="http://schemas.microsoft.com/office/powerpoint/2010/main" val="223398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7516-929A-A32F-9742-8EFEE4B71D6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4152A31-0DDC-37EE-61B7-57477F436943}"/>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9C680B65-D570-FB6E-7587-D2C1B1588732}"/>
              </a:ext>
            </a:extLst>
          </p:cNvPr>
          <p:cNvPicPr>
            <a:picLocks noChangeAspect="1"/>
          </p:cNvPicPr>
          <p:nvPr/>
        </p:nvPicPr>
        <p:blipFill>
          <a:blip r:embed="rId2"/>
          <a:stretch>
            <a:fillRect/>
          </a:stretch>
        </p:blipFill>
        <p:spPr>
          <a:xfrm>
            <a:off x="132682" y="365125"/>
            <a:ext cx="11926637" cy="6127750"/>
          </a:xfrm>
          <a:prstGeom prst="rect">
            <a:avLst/>
          </a:prstGeom>
        </p:spPr>
      </p:pic>
    </p:spTree>
    <p:extLst>
      <p:ext uri="{BB962C8B-B14F-4D97-AF65-F5344CB8AC3E}">
        <p14:creationId xmlns:p14="http://schemas.microsoft.com/office/powerpoint/2010/main" val="1830941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CCB1-8E11-EE98-C14D-A1B74F9E954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E15AD84-C448-047E-BB2C-F6002A4AA671}"/>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8A2EA6B0-0AD9-6DC8-0080-9954C63B03A9}"/>
              </a:ext>
            </a:extLst>
          </p:cNvPr>
          <p:cNvPicPr>
            <a:picLocks noChangeAspect="1"/>
          </p:cNvPicPr>
          <p:nvPr/>
        </p:nvPicPr>
        <p:blipFill>
          <a:blip r:embed="rId2"/>
          <a:stretch>
            <a:fillRect/>
          </a:stretch>
        </p:blipFill>
        <p:spPr>
          <a:xfrm>
            <a:off x="106017" y="890586"/>
            <a:ext cx="12085983" cy="5841517"/>
          </a:xfrm>
          <a:prstGeom prst="rect">
            <a:avLst/>
          </a:prstGeom>
        </p:spPr>
      </p:pic>
      <p:sp>
        <p:nvSpPr>
          <p:cNvPr id="5" name="TextBox 4">
            <a:extLst>
              <a:ext uri="{FF2B5EF4-FFF2-40B4-BE49-F238E27FC236}">
                <a16:creationId xmlns:a16="http://schemas.microsoft.com/office/drawing/2014/main" id="{C2881EE7-13E1-C494-50BD-7C90B196A526}"/>
              </a:ext>
            </a:extLst>
          </p:cNvPr>
          <p:cNvSpPr txBox="1"/>
          <p:nvPr/>
        </p:nvSpPr>
        <p:spPr>
          <a:xfrm>
            <a:off x="376311" y="258524"/>
            <a:ext cx="609834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Here, In(Odds) means Logit.</a:t>
            </a:r>
            <a:endParaRPr lang="en-IN" b="1" dirty="0"/>
          </a:p>
        </p:txBody>
      </p:sp>
      <p:pic>
        <p:nvPicPr>
          <p:cNvPr id="8" name="Picture 7">
            <a:extLst>
              <a:ext uri="{FF2B5EF4-FFF2-40B4-BE49-F238E27FC236}">
                <a16:creationId xmlns:a16="http://schemas.microsoft.com/office/drawing/2014/main" id="{64BE298C-4C85-0ABF-08B0-C4C2285E8BBD}"/>
              </a:ext>
            </a:extLst>
          </p:cNvPr>
          <p:cNvPicPr>
            <a:picLocks noChangeAspect="1"/>
          </p:cNvPicPr>
          <p:nvPr/>
        </p:nvPicPr>
        <p:blipFill>
          <a:blip r:embed="rId3"/>
          <a:stretch>
            <a:fillRect/>
          </a:stretch>
        </p:blipFill>
        <p:spPr>
          <a:xfrm>
            <a:off x="4628418" y="125897"/>
            <a:ext cx="5614560" cy="587912"/>
          </a:xfrm>
          <a:prstGeom prst="rect">
            <a:avLst/>
          </a:prstGeom>
        </p:spPr>
      </p:pic>
    </p:spTree>
    <p:extLst>
      <p:ext uri="{BB962C8B-B14F-4D97-AF65-F5344CB8AC3E}">
        <p14:creationId xmlns:p14="http://schemas.microsoft.com/office/powerpoint/2010/main" val="28234688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1C4D-4AB1-65A1-71BF-09D4B5C9FEC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101BD3E-A160-F49B-9933-D487164EB8F2}"/>
              </a:ext>
            </a:extLst>
          </p:cNvPr>
          <p:cNvSpPr>
            <a:spLocks noGrp="1"/>
          </p:cNvSpPr>
          <p:nvPr>
            <p:ph idx="1"/>
          </p:nvPr>
        </p:nvSpPr>
        <p:spPr>
          <a:xfrm>
            <a:off x="450166" y="815926"/>
            <a:ext cx="10903634" cy="5361037"/>
          </a:xfrm>
        </p:spPr>
        <p:txBody>
          <a:bodyPr/>
          <a:lstStyle/>
          <a:p>
            <a:pPr marL="0" indent="0">
              <a:buNone/>
            </a:pPr>
            <a:r>
              <a:rPr lang="en-US" dirty="0">
                <a:latin typeface="Times New Roman" panose="02020603050405020304" pitchFamily="18" charset="0"/>
                <a:cs typeface="Times New Roman" panose="02020603050405020304" pitchFamily="18" charset="0"/>
              </a:rPr>
              <a:t>In logistic regression,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56E7B22-CFDA-E4A0-3F0A-93D2D87D3127}"/>
              </a:ext>
            </a:extLst>
          </p:cNvPr>
          <p:cNvPicPr>
            <a:picLocks noChangeAspect="1"/>
          </p:cNvPicPr>
          <p:nvPr/>
        </p:nvPicPr>
        <p:blipFill>
          <a:blip r:embed="rId2"/>
          <a:stretch>
            <a:fillRect/>
          </a:stretch>
        </p:blipFill>
        <p:spPr>
          <a:xfrm>
            <a:off x="270576" y="2141489"/>
            <a:ext cx="11650847" cy="2991969"/>
          </a:xfrm>
          <a:prstGeom prst="rect">
            <a:avLst/>
          </a:prstGeom>
        </p:spPr>
      </p:pic>
    </p:spTree>
    <p:extLst>
      <p:ext uri="{BB962C8B-B14F-4D97-AF65-F5344CB8AC3E}">
        <p14:creationId xmlns:p14="http://schemas.microsoft.com/office/powerpoint/2010/main" val="4069470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AA67-5B45-B803-8B2E-689FAA5A404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F2D84F9-5A48-2BEF-32FE-D7BFFFBAB375}"/>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FC8580B8-EA12-D9AC-614D-BFA1CE3E2353}"/>
              </a:ext>
            </a:extLst>
          </p:cNvPr>
          <p:cNvPicPr>
            <a:picLocks noChangeAspect="1"/>
          </p:cNvPicPr>
          <p:nvPr/>
        </p:nvPicPr>
        <p:blipFill>
          <a:blip r:embed="rId2"/>
          <a:stretch>
            <a:fillRect/>
          </a:stretch>
        </p:blipFill>
        <p:spPr>
          <a:xfrm>
            <a:off x="413617" y="365125"/>
            <a:ext cx="9025805" cy="4765177"/>
          </a:xfrm>
          <a:prstGeom prst="rect">
            <a:avLst/>
          </a:prstGeom>
        </p:spPr>
      </p:pic>
      <p:sp>
        <p:nvSpPr>
          <p:cNvPr id="11" name="TextBox 10">
            <a:extLst>
              <a:ext uri="{FF2B5EF4-FFF2-40B4-BE49-F238E27FC236}">
                <a16:creationId xmlns:a16="http://schemas.microsoft.com/office/drawing/2014/main" id="{790CECCD-A99C-8E27-1CB4-59E42E297678}"/>
              </a:ext>
            </a:extLst>
          </p:cNvPr>
          <p:cNvSpPr txBox="1"/>
          <p:nvPr/>
        </p:nvSpPr>
        <p:spPr>
          <a:xfrm>
            <a:off x="3879164" y="4976634"/>
            <a:ext cx="8312835" cy="1754326"/>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Note:- If the values of In(odd) and logit equation (b0+b1x) are not exactly same but are close, it's likely due to minor calculation errors, approximations or round off, and this is generally acceptable.</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As long as the difference is small, it shouldn't affect the overall interpretation of the results significantly.</a:t>
            </a:r>
          </a:p>
        </p:txBody>
      </p:sp>
    </p:spTree>
    <p:extLst>
      <p:ext uri="{BB962C8B-B14F-4D97-AF65-F5344CB8AC3E}">
        <p14:creationId xmlns:p14="http://schemas.microsoft.com/office/powerpoint/2010/main" val="342985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D81C-E5DB-A451-5470-15EB2656757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C6D293E-6632-0C9B-DFB3-D99CA2BD883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7778FEB-A867-F4DE-47D9-76E57F8FCEB5}"/>
              </a:ext>
            </a:extLst>
          </p:cNvPr>
          <p:cNvPicPr>
            <a:picLocks noChangeAspect="1"/>
          </p:cNvPicPr>
          <p:nvPr/>
        </p:nvPicPr>
        <p:blipFill>
          <a:blip r:embed="rId2"/>
          <a:stretch>
            <a:fillRect/>
          </a:stretch>
        </p:blipFill>
        <p:spPr>
          <a:xfrm>
            <a:off x="121151" y="858130"/>
            <a:ext cx="12070850" cy="5053818"/>
          </a:xfrm>
          <a:prstGeom prst="rect">
            <a:avLst/>
          </a:prstGeom>
        </p:spPr>
      </p:pic>
    </p:spTree>
    <p:extLst>
      <p:ext uri="{BB962C8B-B14F-4D97-AF65-F5344CB8AC3E}">
        <p14:creationId xmlns:p14="http://schemas.microsoft.com/office/powerpoint/2010/main" val="367027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131B-2C40-8305-5FEB-498AAA75F5A5}"/>
              </a:ext>
            </a:extLst>
          </p:cNvPr>
          <p:cNvSpPr>
            <a:spLocks noGrp="1"/>
          </p:cNvSpPr>
          <p:nvPr>
            <p:ph type="title"/>
          </p:nvPr>
        </p:nvSpPr>
        <p:spPr>
          <a:xfrm>
            <a:off x="0" y="1"/>
            <a:ext cx="11353800" cy="681036"/>
          </a:xfrm>
        </p:spPr>
        <p:txBody>
          <a:bodyPr>
            <a:normAutofit/>
          </a:bodyPr>
          <a:lstStyle/>
          <a:p>
            <a:r>
              <a:rPr lang="en-US" sz="2800" b="1" dirty="0">
                <a:latin typeface="Times New Roman" panose="02020603050405020304" pitchFamily="18" charset="0"/>
                <a:cs typeface="Times New Roman" panose="02020603050405020304" pitchFamily="18" charset="0"/>
              </a:rPr>
              <a:t>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5510DA-12E9-3D43-83DF-B835D20855B6}"/>
              </a:ext>
            </a:extLst>
          </p:cNvPr>
          <p:cNvSpPr>
            <a:spLocks noGrp="1"/>
          </p:cNvSpPr>
          <p:nvPr>
            <p:ph idx="1"/>
          </p:nvPr>
        </p:nvSpPr>
        <p:spPr/>
        <p:txBody>
          <a:bodyPr/>
          <a:lstStyle/>
          <a:p>
            <a:pPr marL="0" indent="0">
              <a:buNone/>
            </a:pPr>
            <a:r>
              <a:rPr lang="en-US" dirty="0"/>
              <a:t> </a:t>
            </a:r>
            <a:endParaRPr lang="en-IN" dirty="0"/>
          </a:p>
        </p:txBody>
      </p:sp>
      <p:pic>
        <p:nvPicPr>
          <p:cNvPr id="8" name="Picture 7">
            <a:extLst>
              <a:ext uri="{FF2B5EF4-FFF2-40B4-BE49-F238E27FC236}">
                <a16:creationId xmlns:a16="http://schemas.microsoft.com/office/drawing/2014/main" id="{E46AEBFB-F103-BB9D-8B0A-385A51FCEEB5}"/>
              </a:ext>
            </a:extLst>
          </p:cNvPr>
          <p:cNvPicPr>
            <a:picLocks noChangeAspect="1"/>
          </p:cNvPicPr>
          <p:nvPr/>
        </p:nvPicPr>
        <p:blipFill>
          <a:blip r:embed="rId2"/>
          <a:stretch>
            <a:fillRect/>
          </a:stretch>
        </p:blipFill>
        <p:spPr>
          <a:xfrm>
            <a:off x="422031" y="159255"/>
            <a:ext cx="11141612" cy="6420590"/>
          </a:xfrm>
          <a:prstGeom prst="rect">
            <a:avLst/>
          </a:prstGeom>
        </p:spPr>
      </p:pic>
    </p:spTree>
    <p:extLst>
      <p:ext uri="{BB962C8B-B14F-4D97-AF65-F5344CB8AC3E}">
        <p14:creationId xmlns:p14="http://schemas.microsoft.com/office/powerpoint/2010/main" val="1870803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C149-523B-68A4-B8A4-D64467D1897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C8127AE-FC63-7516-5528-35317B82A13B}"/>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A8476A37-E0B8-950C-448C-5ACA98CA21EF}"/>
              </a:ext>
            </a:extLst>
          </p:cNvPr>
          <p:cNvPicPr>
            <a:picLocks noChangeAspect="1"/>
          </p:cNvPicPr>
          <p:nvPr/>
        </p:nvPicPr>
        <p:blipFill>
          <a:blip r:embed="rId2"/>
          <a:stretch>
            <a:fillRect/>
          </a:stretch>
        </p:blipFill>
        <p:spPr>
          <a:xfrm>
            <a:off x="211016" y="266510"/>
            <a:ext cx="11467604" cy="6591490"/>
          </a:xfrm>
          <a:prstGeom prst="rect">
            <a:avLst/>
          </a:prstGeom>
        </p:spPr>
      </p:pic>
    </p:spTree>
    <p:extLst>
      <p:ext uri="{BB962C8B-B14F-4D97-AF65-F5344CB8AC3E}">
        <p14:creationId xmlns:p14="http://schemas.microsoft.com/office/powerpoint/2010/main" val="937727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9621-0EBB-DA53-9B90-1AB11CF1B53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65430DD-95F8-0DE3-6513-8D8DA600BB5E}"/>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155F7364-58C6-153F-1187-3FE4F369880A}"/>
              </a:ext>
            </a:extLst>
          </p:cNvPr>
          <p:cNvPicPr>
            <a:picLocks noChangeAspect="1"/>
          </p:cNvPicPr>
          <p:nvPr/>
        </p:nvPicPr>
        <p:blipFill>
          <a:blip r:embed="rId2"/>
          <a:stretch>
            <a:fillRect/>
          </a:stretch>
        </p:blipFill>
        <p:spPr>
          <a:xfrm>
            <a:off x="845233" y="73175"/>
            <a:ext cx="9296400" cy="2438400"/>
          </a:xfrm>
          <a:prstGeom prst="rect">
            <a:avLst/>
          </a:prstGeom>
        </p:spPr>
      </p:pic>
      <p:pic>
        <p:nvPicPr>
          <p:cNvPr id="11" name="Picture 10">
            <a:extLst>
              <a:ext uri="{FF2B5EF4-FFF2-40B4-BE49-F238E27FC236}">
                <a16:creationId xmlns:a16="http://schemas.microsoft.com/office/drawing/2014/main" id="{0E254B62-C344-7BE6-D5E2-686DB1DFEE66}"/>
              </a:ext>
            </a:extLst>
          </p:cNvPr>
          <p:cNvPicPr>
            <a:picLocks noChangeAspect="1"/>
          </p:cNvPicPr>
          <p:nvPr/>
        </p:nvPicPr>
        <p:blipFill>
          <a:blip r:embed="rId3"/>
          <a:stretch>
            <a:fillRect/>
          </a:stretch>
        </p:blipFill>
        <p:spPr>
          <a:xfrm>
            <a:off x="1402667" y="2489050"/>
            <a:ext cx="9944100" cy="4295775"/>
          </a:xfrm>
          <a:prstGeom prst="rect">
            <a:avLst/>
          </a:prstGeom>
        </p:spPr>
      </p:pic>
    </p:spTree>
    <p:extLst>
      <p:ext uri="{BB962C8B-B14F-4D97-AF65-F5344CB8AC3E}">
        <p14:creationId xmlns:p14="http://schemas.microsoft.com/office/powerpoint/2010/main" val="1577643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91C5-0B69-8861-A2CD-837200F786D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8E6258D-D40C-5EF9-A159-EE27D704BC5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557ECBF-468F-8279-294C-42B192BEF574}"/>
              </a:ext>
            </a:extLst>
          </p:cNvPr>
          <p:cNvPicPr>
            <a:picLocks noChangeAspect="1"/>
          </p:cNvPicPr>
          <p:nvPr/>
        </p:nvPicPr>
        <p:blipFill>
          <a:blip r:embed="rId2"/>
          <a:stretch>
            <a:fillRect/>
          </a:stretch>
        </p:blipFill>
        <p:spPr>
          <a:xfrm>
            <a:off x="93267" y="101038"/>
            <a:ext cx="6933252" cy="3327961"/>
          </a:xfrm>
          <a:prstGeom prst="rect">
            <a:avLst/>
          </a:prstGeom>
        </p:spPr>
      </p:pic>
      <p:pic>
        <p:nvPicPr>
          <p:cNvPr id="7" name="Picture 6">
            <a:extLst>
              <a:ext uri="{FF2B5EF4-FFF2-40B4-BE49-F238E27FC236}">
                <a16:creationId xmlns:a16="http://schemas.microsoft.com/office/drawing/2014/main" id="{7723121E-451D-9EC6-48D0-9B102EDBBD0F}"/>
              </a:ext>
            </a:extLst>
          </p:cNvPr>
          <p:cNvPicPr>
            <a:picLocks noChangeAspect="1"/>
          </p:cNvPicPr>
          <p:nvPr/>
        </p:nvPicPr>
        <p:blipFill>
          <a:blip r:embed="rId3"/>
          <a:stretch>
            <a:fillRect/>
          </a:stretch>
        </p:blipFill>
        <p:spPr>
          <a:xfrm>
            <a:off x="93266" y="3626264"/>
            <a:ext cx="4226239" cy="3027753"/>
          </a:xfrm>
          <a:prstGeom prst="rect">
            <a:avLst/>
          </a:prstGeom>
        </p:spPr>
      </p:pic>
      <p:pic>
        <p:nvPicPr>
          <p:cNvPr id="9" name="Picture 8">
            <a:extLst>
              <a:ext uri="{FF2B5EF4-FFF2-40B4-BE49-F238E27FC236}">
                <a16:creationId xmlns:a16="http://schemas.microsoft.com/office/drawing/2014/main" id="{C9915305-0E5E-0137-720E-44ED3F24CCD2}"/>
              </a:ext>
            </a:extLst>
          </p:cNvPr>
          <p:cNvPicPr>
            <a:picLocks noChangeAspect="1"/>
          </p:cNvPicPr>
          <p:nvPr/>
        </p:nvPicPr>
        <p:blipFill>
          <a:blip r:embed="rId4"/>
          <a:stretch>
            <a:fillRect/>
          </a:stretch>
        </p:blipFill>
        <p:spPr>
          <a:xfrm>
            <a:off x="5064438" y="549836"/>
            <a:ext cx="5330483" cy="3640029"/>
          </a:xfrm>
          <a:prstGeom prst="rect">
            <a:avLst/>
          </a:prstGeom>
        </p:spPr>
      </p:pic>
      <p:pic>
        <p:nvPicPr>
          <p:cNvPr id="11" name="Picture 10">
            <a:extLst>
              <a:ext uri="{FF2B5EF4-FFF2-40B4-BE49-F238E27FC236}">
                <a16:creationId xmlns:a16="http://schemas.microsoft.com/office/drawing/2014/main" id="{94DF2CF8-EE6C-B735-31D3-04ED43D4C43D}"/>
              </a:ext>
            </a:extLst>
          </p:cNvPr>
          <p:cNvPicPr>
            <a:picLocks noChangeAspect="1"/>
          </p:cNvPicPr>
          <p:nvPr/>
        </p:nvPicPr>
        <p:blipFill>
          <a:blip r:embed="rId5"/>
          <a:stretch>
            <a:fillRect/>
          </a:stretch>
        </p:blipFill>
        <p:spPr>
          <a:xfrm>
            <a:off x="5114925" y="4189865"/>
            <a:ext cx="7077075" cy="2668135"/>
          </a:xfrm>
          <a:prstGeom prst="rect">
            <a:avLst/>
          </a:prstGeom>
        </p:spPr>
      </p:pic>
    </p:spTree>
    <p:extLst>
      <p:ext uri="{BB962C8B-B14F-4D97-AF65-F5344CB8AC3E}">
        <p14:creationId xmlns:p14="http://schemas.microsoft.com/office/powerpoint/2010/main" val="29730443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BD90-5224-8668-0C1C-13B17E0DC083}"/>
              </a:ext>
            </a:extLst>
          </p:cNvPr>
          <p:cNvSpPr>
            <a:spLocks noGrp="1"/>
          </p:cNvSpPr>
          <p:nvPr>
            <p:ph type="title"/>
          </p:nvPr>
        </p:nvSpPr>
        <p:spPr>
          <a:xfrm>
            <a:off x="590843" y="1"/>
            <a:ext cx="10762957" cy="681036"/>
          </a:xfrm>
        </p:spPr>
        <p:txBody>
          <a:bodyPr>
            <a:normAutofit/>
          </a:bodyPr>
          <a:lstStyle/>
          <a:p>
            <a:pPr algn="ctr"/>
            <a:r>
              <a:rPr lang="en-US" sz="3600" b="1" dirty="0">
                <a:latin typeface="Times New Roman" panose="02020603050405020304" pitchFamily="18" charset="0"/>
                <a:cs typeface="Times New Roman" panose="02020603050405020304" pitchFamily="18" charset="0"/>
              </a:rPr>
              <a:t>Difference between Sigmoid and </a:t>
            </a:r>
            <a:r>
              <a:rPr lang="en-US" sz="3600" b="1" dirty="0" err="1">
                <a:latin typeface="Times New Roman" panose="02020603050405020304" pitchFamily="18" charset="0"/>
                <a:cs typeface="Times New Roman" panose="02020603050405020304" pitchFamily="18" charset="0"/>
              </a:rPr>
              <a:t>Softmax</a:t>
            </a:r>
            <a:r>
              <a:rPr lang="en-US" sz="3600" b="1" dirty="0">
                <a:latin typeface="Times New Roman" panose="02020603050405020304" pitchFamily="18" charset="0"/>
                <a:cs typeface="Times New Roman" panose="02020603050405020304" pitchFamily="18" charset="0"/>
              </a:rPr>
              <a: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34BC44-355D-AF5B-33F6-F0FFE52C956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22891AC-B12F-5628-EF7D-F941A9E566C9}"/>
              </a:ext>
            </a:extLst>
          </p:cNvPr>
          <p:cNvPicPr>
            <a:picLocks noChangeAspect="1"/>
          </p:cNvPicPr>
          <p:nvPr/>
        </p:nvPicPr>
        <p:blipFill>
          <a:blip r:embed="rId2"/>
          <a:stretch>
            <a:fillRect/>
          </a:stretch>
        </p:blipFill>
        <p:spPr>
          <a:xfrm>
            <a:off x="590843" y="711587"/>
            <a:ext cx="11138394" cy="6040905"/>
          </a:xfrm>
          <a:prstGeom prst="rect">
            <a:avLst/>
          </a:prstGeom>
        </p:spPr>
      </p:pic>
    </p:spTree>
    <p:extLst>
      <p:ext uri="{BB962C8B-B14F-4D97-AF65-F5344CB8AC3E}">
        <p14:creationId xmlns:p14="http://schemas.microsoft.com/office/powerpoint/2010/main" val="34750741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280D-ED88-8FDA-8F31-F07AF872D5C0}"/>
              </a:ext>
            </a:extLst>
          </p:cNvPr>
          <p:cNvSpPr>
            <a:spLocks noGrp="1"/>
          </p:cNvSpPr>
          <p:nvPr>
            <p:ph type="title"/>
          </p:nvPr>
        </p:nvSpPr>
        <p:spPr>
          <a:xfrm>
            <a:off x="809625" y="1"/>
            <a:ext cx="10544175" cy="984737"/>
          </a:xfrm>
        </p:spPr>
        <p:txBody>
          <a:bodyPr>
            <a:normAutofit/>
          </a:bodyPr>
          <a:lstStyle/>
          <a:p>
            <a:r>
              <a:rPr lang="en-US" sz="4000" b="1" dirty="0">
                <a:latin typeface="Times New Roman" panose="02020603050405020304" pitchFamily="18" charset="0"/>
                <a:cs typeface="Times New Roman" panose="02020603050405020304" pitchFamily="18" charset="0"/>
              </a:rPr>
              <a:t>Kernel methods for non linearity:-</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507158-1C47-9B97-0185-9DCB42F9C79C}"/>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C5C61133-F4E1-958E-BFA9-BB4593E5605E}"/>
              </a:ext>
            </a:extLst>
          </p:cNvPr>
          <p:cNvPicPr>
            <a:picLocks noChangeAspect="1"/>
          </p:cNvPicPr>
          <p:nvPr/>
        </p:nvPicPr>
        <p:blipFill>
          <a:blip r:embed="rId2"/>
          <a:stretch>
            <a:fillRect/>
          </a:stretch>
        </p:blipFill>
        <p:spPr>
          <a:xfrm>
            <a:off x="242932" y="1099844"/>
            <a:ext cx="11697001" cy="5399429"/>
          </a:xfrm>
          <a:prstGeom prst="rect">
            <a:avLst/>
          </a:prstGeom>
        </p:spPr>
      </p:pic>
    </p:spTree>
    <p:extLst>
      <p:ext uri="{BB962C8B-B14F-4D97-AF65-F5344CB8AC3E}">
        <p14:creationId xmlns:p14="http://schemas.microsoft.com/office/powerpoint/2010/main" val="11702032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2A93-AA0A-F020-46FE-961AE8B0D82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C5606AF-97D2-9A30-FABF-C5DA8EC257A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B850A9E-C452-5F9C-4A6F-663F7D078E59}"/>
              </a:ext>
            </a:extLst>
          </p:cNvPr>
          <p:cNvPicPr>
            <a:picLocks noChangeAspect="1"/>
          </p:cNvPicPr>
          <p:nvPr/>
        </p:nvPicPr>
        <p:blipFill>
          <a:blip r:embed="rId2"/>
          <a:stretch>
            <a:fillRect/>
          </a:stretch>
        </p:blipFill>
        <p:spPr>
          <a:xfrm>
            <a:off x="168812" y="132353"/>
            <a:ext cx="11184988" cy="6504501"/>
          </a:xfrm>
          <a:prstGeom prst="rect">
            <a:avLst/>
          </a:prstGeom>
        </p:spPr>
      </p:pic>
    </p:spTree>
    <p:extLst>
      <p:ext uri="{BB962C8B-B14F-4D97-AF65-F5344CB8AC3E}">
        <p14:creationId xmlns:p14="http://schemas.microsoft.com/office/powerpoint/2010/main" val="3611347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CE35-9DEC-7ECD-65AC-F90D20D7D25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DA1D03E-2D38-61E0-FAE2-5FD6F805B87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F513E80-D0D5-7178-DEFF-C50C327773CA}"/>
              </a:ext>
            </a:extLst>
          </p:cNvPr>
          <p:cNvPicPr>
            <a:picLocks noChangeAspect="1"/>
          </p:cNvPicPr>
          <p:nvPr/>
        </p:nvPicPr>
        <p:blipFill>
          <a:blip r:embed="rId2"/>
          <a:stretch>
            <a:fillRect/>
          </a:stretch>
        </p:blipFill>
        <p:spPr>
          <a:xfrm>
            <a:off x="95673" y="587741"/>
            <a:ext cx="12000653" cy="5682517"/>
          </a:xfrm>
          <a:prstGeom prst="rect">
            <a:avLst/>
          </a:prstGeom>
        </p:spPr>
      </p:pic>
    </p:spTree>
    <p:extLst>
      <p:ext uri="{BB962C8B-B14F-4D97-AF65-F5344CB8AC3E}">
        <p14:creationId xmlns:p14="http://schemas.microsoft.com/office/powerpoint/2010/main" val="2911767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F137-30F3-5802-D26D-6CF4353BD4D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F32C7B0-ED10-F77B-49E7-EC74BE5C956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CB5BE30-3B36-2558-94C6-270D0B9E9073}"/>
              </a:ext>
            </a:extLst>
          </p:cNvPr>
          <p:cNvPicPr>
            <a:picLocks noChangeAspect="1"/>
          </p:cNvPicPr>
          <p:nvPr/>
        </p:nvPicPr>
        <p:blipFill>
          <a:blip r:embed="rId2"/>
          <a:stretch>
            <a:fillRect/>
          </a:stretch>
        </p:blipFill>
        <p:spPr>
          <a:xfrm>
            <a:off x="166637" y="454024"/>
            <a:ext cx="11824357" cy="5932707"/>
          </a:xfrm>
          <a:prstGeom prst="rect">
            <a:avLst/>
          </a:prstGeom>
        </p:spPr>
      </p:pic>
    </p:spTree>
    <p:extLst>
      <p:ext uri="{BB962C8B-B14F-4D97-AF65-F5344CB8AC3E}">
        <p14:creationId xmlns:p14="http://schemas.microsoft.com/office/powerpoint/2010/main" val="2074891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90C-82C3-663B-B44A-A9AFC0A6399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9D06817-7391-E1BD-69B3-41A57867FEE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1D2F07F-2C64-8868-1F1A-CD6DE1F1F7B2}"/>
              </a:ext>
            </a:extLst>
          </p:cNvPr>
          <p:cNvPicPr>
            <a:picLocks noChangeAspect="1"/>
          </p:cNvPicPr>
          <p:nvPr/>
        </p:nvPicPr>
        <p:blipFill>
          <a:blip r:embed="rId2"/>
          <a:stretch>
            <a:fillRect/>
          </a:stretch>
        </p:blipFill>
        <p:spPr>
          <a:xfrm>
            <a:off x="-1" y="1587"/>
            <a:ext cx="6756860" cy="3993638"/>
          </a:xfrm>
          <a:prstGeom prst="rect">
            <a:avLst/>
          </a:prstGeom>
        </p:spPr>
      </p:pic>
      <p:pic>
        <p:nvPicPr>
          <p:cNvPr id="7" name="Picture 6">
            <a:extLst>
              <a:ext uri="{FF2B5EF4-FFF2-40B4-BE49-F238E27FC236}">
                <a16:creationId xmlns:a16="http://schemas.microsoft.com/office/drawing/2014/main" id="{5ABC5F30-5B3F-D806-2E52-4C7BFA1782CA}"/>
              </a:ext>
            </a:extLst>
          </p:cNvPr>
          <p:cNvPicPr>
            <a:picLocks noChangeAspect="1"/>
          </p:cNvPicPr>
          <p:nvPr/>
        </p:nvPicPr>
        <p:blipFill>
          <a:blip r:embed="rId3"/>
          <a:stretch>
            <a:fillRect/>
          </a:stretch>
        </p:blipFill>
        <p:spPr>
          <a:xfrm>
            <a:off x="-1" y="4124433"/>
            <a:ext cx="6231989" cy="2731981"/>
          </a:xfrm>
          <a:prstGeom prst="rect">
            <a:avLst/>
          </a:prstGeom>
        </p:spPr>
      </p:pic>
    </p:spTree>
    <p:extLst>
      <p:ext uri="{BB962C8B-B14F-4D97-AF65-F5344CB8AC3E}">
        <p14:creationId xmlns:p14="http://schemas.microsoft.com/office/powerpoint/2010/main" val="218967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B8AF-29E4-893D-B27D-FB8A0B0B155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6737F7E-A68B-4587-4CE7-588B8DC35B8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6A3D8AA-EBA7-3412-3622-74F5307C919F}"/>
              </a:ext>
            </a:extLst>
          </p:cNvPr>
          <p:cNvPicPr>
            <a:picLocks noChangeAspect="1"/>
          </p:cNvPicPr>
          <p:nvPr/>
        </p:nvPicPr>
        <p:blipFill>
          <a:blip r:embed="rId2"/>
          <a:stretch>
            <a:fillRect/>
          </a:stretch>
        </p:blipFill>
        <p:spPr>
          <a:xfrm>
            <a:off x="0" y="147637"/>
            <a:ext cx="6094624" cy="3636571"/>
          </a:xfrm>
          <a:prstGeom prst="rect">
            <a:avLst/>
          </a:prstGeom>
        </p:spPr>
      </p:pic>
      <p:pic>
        <p:nvPicPr>
          <p:cNvPr id="7" name="Picture 6">
            <a:extLst>
              <a:ext uri="{FF2B5EF4-FFF2-40B4-BE49-F238E27FC236}">
                <a16:creationId xmlns:a16="http://schemas.microsoft.com/office/drawing/2014/main" id="{566DB830-F07E-7514-A2B2-A8AEA525B7EA}"/>
              </a:ext>
            </a:extLst>
          </p:cNvPr>
          <p:cNvPicPr>
            <a:picLocks noChangeAspect="1"/>
          </p:cNvPicPr>
          <p:nvPr/>
        </p:nvPicPr>
        <p:blipFill>
          <a:blip r:embed="rId3"/>
          <a:stretch>
            <a:fillRect/>
          </a:stretch>
        </p:blipFill>
        <p:spPr>
          <a:xfrm>
            <a:off x="6096000" y="535812"/>
            <a:ext cx="6096000" cy="4471925"/>
          </a:xfrm>
          <a:prstGeom prst="rect">
            <a:avLst/>
          </a:prstGeom>
        </p:spPr>
      </p:pic>
      <p:pic>
        <p:nvPicPr>
          <p:cNvPr id="9" name="Picture 8">
            <a:extLst>
              <a:ext uri="{FF2B5EF4-FFF2-40B4-BE49-F238E27FC236}">
                <a16:creationId xmlns:a16="http://schemas.microsoft.com/office/drawing/2014/main" id="{A23CB1A2-ED8C-781C-0420-DEF6DC2227C6}"/>
              </a:ext>
            </a:extLst>
          </p:cNvPr>
          <p:cNvPicPr>
            <a:picLocks noChangeAspect="1"/>
          </p:cNvPicPr>
          <p:nvPr/>
        </p:nvPicPr>
        <p:blipFill>
          <a:blip r:embed="rId4"/>
          <a:stretch>
            <a:fillRect/>
          </a:stretch>
        </p:blipFill>
        <p:spPr>
          <a:xfrm>
            <a:off x="6094624" y="5276810"/>
            <a:ext cx="5259176" cy="1581190"/>
          </a:xfrm>
          <a:prstGeom prst="rect">
            <a:avLst/>
          </a:prstGeom>
        </p:spPr>
      </p:pic>
    </p:spTree>
    <p:extLst>
      <p:ext uri="{BB962C8B-B14F-4D97-AF65-F5344CB8AC3E}">
        <p14:creationId xmlns:p14="http://schemas.microsoft.com/office/powerpoint/2010/main" val="3109384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6029-AA1E-38F0-8403-9B01BE851C9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C6EDC02-08FE-3739-2E5B-235C6CC0631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98F732F-DADD-ADD9-4801-7B694841CFFD}"/>
              </a:ext>
            </a:extLst>
          </p:cNvPr>
          <p:cNvPicPr>
            <a:picLocks noChangeAspect="1"/>
          </p:cNvPicPr>
          <p:nvPr/>
        </p:nvPicPr>
        <p:blipFill>
          <a:blip r:embed="rId2"/>
          <a:stretch>
            <a:fillRect/>
          </a:stretch>
        </p:blipFill>
        <p:spPr>
          <a:xfrm>
            <a:off x="0" y="857494"/>
            <a:ext cx="12192000" cy="4642973"/>
          </a:xfrm>
          <a:prstGeom prst="rect">
            <a:avLst/>
          </a:prstGeom>
        </p:spPr>
      </p:pic>
    </p:spTree>
    <p:extLst>
      <p:ext uri="{BB962C8B-B14F-4D97-AF65-F5344CB8AC3E}">
        <p14:creationId xmlns:p14="http://schemas.microsoft.com/office/powerpoint/2010/main" val="196786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32AA3-5685-7993-F171-E4CC315F46F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EFB2603-7137-794E-6E45-F1B0759273C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DA0742A-574F-7A49-3C5E-F44D52F981D9}"/>
              </a:ext>
            </a:extLst>
          </p:cNvPr>
          <p:cNvPicPr>
            <a:picLocks noChangeAspect="1"/>
          </p:cNvPicPr>
          <p:nvPr/>
        </p:nvPicPr>
        <p:blipFill>
          <a:blip r:embed="rId2"/>
          <a:stretch>
            <a:fillRect/>
          </a:stretch>
        </p:blipFill>
        <p:spPr>
          <a:xfrm>
            <a:off x="0" y="0"/>
            <a:ext cx="12192000" cy="1181686"/>
          </a:xfrm>
          <a:prstGeom prst="rect">
            <a:avLst/>
          </a:prstGeom>
        </p:spPr>
      </p:pic>
      <p:pic>
        <p:nvPicPr>
          <p:cNvPr id="7" name="Picture 6">
            <a:extLst>
              <a:ext uri="{FF2B5EF4-FFF2-40B4-BE49-F238E27FC236}">
                <a16:creationId xmlns:a16="http://schemas.microsoft.com/office/drawing/2014/main" id="{B21A025C-2A04-0BDA-90E6-42D0A6E8C7F8}"/>
              </a:ext>
            </a:extLst>
          </p:cNvPr>
          <p:cNvPicPr>
            <a:picLocks noChangeAspect="1"/>
          </p:cNvPicPr>
          <p:nvPr/>
        </p:nvPicPr>
        <p:blipFill>
          <a:blip r:embed="rId3"/>
          <a:stretch>
            <a:fillRect/>
          </a:stretch>
        </p:blipFill>
        <p:spPr>
          <a:xfrm>
            <a:off x="104775" y="1395412"/>
            <a:ext cx="8963788" cy="883553"/>
          </a:xfrm>
          <a:prstGeom prst="rect">
            <a:avLst/>
          </a:prstGeom>
        </p:spPr>
      </p:pic>
      <p:pic>
        <p:nvPicPr>
          <p:cNvPr id="9" name="Picture 8">
            <a:extLst>
              <a:ext uri="{FF2B5EF4-FFF2-40B4-BE49-F238E27FC236}">
                <a16:creationId xmlns:a16="http://schemas.microsoft.com/office/drawing/2014/main" id="{E764DB8F-9F28-7CAB-9985-B337C6BE739C}"/>
              </a:ext>
            </a:extLst>
          </p:cNvPr>
          <p:cNvPicPr>
            <a:picLocks noChangeAspect="1"/>
          </p:cNvPicPr>
          <p:nvPr/>
        </p:nvPicPr>
        <p:blipFill>
          <a:blip r:embed="rId4"/>
          <a:stretch>
            <a:fillRect/>
          </a:stretch>
        </p:blipFill>
        <p:spPr>
          <a:xfrm>
            <a:off x="0" y="2387147"/>
            <a:ext cx="5803656" cy="3762375"/>
          </a:xfrm>
          <a:prstGeom prst="rect">
            <a:avLst/>
          </a:prstGeom>
        </p:spPr>
      </p:pic>
      <p:pic>
        <p:nvPicPr>
          <p:cNvPr id="11" name="Picture 10">
            <a:extLst>
              <a:ext uri="{FF2B5EF4-FFF2-40B4-BE49-F238E27FC236}">
                <a16:creationId xmlns:a16="http://schemas.microsoft.com/office/drawing/2014/main" id="{D050B8E6-D6AF-9C0B-8175-20EC8DB1FC36}"/>
              </a:ext>
            </a:extLst>
          </p:cNvPr>
          <p:cNvPicPr>
            <a:picLocks noChangeAspect="1"/>
          </p:cNvPicPr>
          <p:nvPr/>
        </p:nvPicPr>
        <p:blipFill>
          <a:blip r:embed="rId5"/>
          <a:stretch>
            <a:fillRect/>
          </a:stretch>
        </p:blipFill>
        <p:spPr>
          <a:xfrm>
            <a:off x="6096000" y="4757008"/>
            <a:ext cx="6096000" cy="1554892"/>
          </a:xfrm>
          <a:prstGeom prst="rect">
            <a:avLst/>
          </a:prstGeom>
        </p:spPr>
      </p:pic>
    </p:spTree>
    <p:extLst>
      <p:ext uri="{BB962C8B-B14F-4D97-AF65-F5344CB8AC3E}">
        <p14:creationId xmlns:p14="http://schemas.microsoft.com/office/powerpoint/2010/main" val="3792092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285A-018E-D057-58D5-55F7F55A0E7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4C8A733-33EA-91C9-85E5-E5D90D804EB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5D7EE34-338B-ED9D-30F6-8815926EAEAC}"/>
              </a:ext>
            </a:extLst>
          </p:cNvPr>
          <p:cNvPicPr>
            <a:picLocks noChangeAspect="1"/>
          </p:cNvPicPr>
          <p:nvPr/>
        </p:nvPicPr>
        <p:blipFill>
          <a:blip r:embed="rId2"/>
          <a:stretch>
            <a:fillRect/>
          </a:stretch>
        </p:blipFill>
        <p:spPr>
          <a:xfrm>
            <a:off x="0" y="0"/>
            <a:ext cx="7118252" cy="4238844"/>
          </a:xfrm>
          <a:prstGeom prst="rect">
            <a:avLst/>
          </a:prstGeom>
        </p:spPr>
      </p:pic>
      <p:pic>
        <p:nvPicPr>
          <p:cNvPr id="7" name="Picture 6">
            <a:extLst>
              <a:ext uri="{FF2B5EF4-FFF2-40B4-BE49-F238E27FC236}">
                <a16:creationId xmlns:a16="http://schemas.microsoft.com/office/drawing/2014/main" id="{71D47EB5-76D6-C572-1B6D-25922475D1F9}"/>
              </a:ext>
            </a:extLst>
          </p:cNvPr>
          <p:cNvPicPr>
            <a:picLocks noChangeAspect="1"/>
          </p:cNvPicPr>
          <p:nvPr/>
        </p:nvPicPr>
        <p:blipFill rotWithShape="1">
          <a:blip r:embed="rId3"/>
          <a:srcRect t="11501"/>
          <a:stretch/>
        </p:blipFill>
        <p:spPr>
          <a:xfrm>
            <a:off x="4965894" y="1027906"/>
            <a:ext cx="7226106" cy="3429001"/>
          </a:xfrm>
          <a:prstGeom prst="rect">
            <a:avLst/>
          </a:prstGeom>
        </p:spPr>
      </p:pic>
      <p:pic>
        <p:nvPicPr>
          <p:cNvPr id="9" name="Picture 8">
            <a:extLst>
              <a:ext uri="{FF2B5EF4-FFF2-40B4-BE49-F238E27FC236}">
                <a16:creationId xmlns:a16="http://schemas.microsoft.com/office/drawing/2014/main" id="{E863964F-DC09-0E49-7A95-04B0CE31F22F}"/>
              </a:ext>
            </a:extLst>
          </p:cNvPr>
          <p:cNvPicPr>
            <a:picLocks noChangeAspect="1"/>
          </p:cNvPicPr>
          <p:nvPr/>
        </p:nvPicPr>
        <p:blipFill>
          <a:blip r:embed="rId4"/>
          <a:stretch>
            <a:fillRect/>
          </a:stretch>
        </p:blipFill>
        <p:spPr>
          <a:xfrm>
            <a:off x="0" y="4456906"/>
            <a:ext cx="7269976" cy="2401093"/>
          </a:xfrm>
          <a:prstGeom prst="rect">
            <a:avLst/>
          </a:prstGeom>
        </p:spPr>
      </p:pic>
    </p:spTree>
    <p:extLst>
      <p:ext uri="{BB962C8B-B14F-4D97-AF65-F5344CB8AC3E}">
        <p14:creationId xmlns:p14="http://schemas.microsoft.com/office/powerpoint/2010/main" val="701802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43A6-C0F0-FA2D-3599-81790A674F1C}"/>
              </a:ext>
            </a:extLst>
          </p:cNvPr>
          <p:cNvSpPr>
            <a:spLocks noGrp="1"/>
          </p:cNvSpPr>
          <p:nvPr>
            <p:ph type="title"/>
          </p:nvPr>
        </p:nvSpPr>
        <p:spPr>
          <a:xfrm>
            <a:off x="98474" y="1"/>
            <a:ext cx="11255326" cy="681036"/>
          </a:xfrm>
        </p:spPr>
        <p:txBody>
          <a:bodyPr>
            <a:normAutofit/>
          </a:bodyPr>
          <a:lstStyle/>
          <a:p>
            <a:pPr algn="ctr"/>
            <a:r>
              <a:rPr lang="en-IN" sz="3600" b="1" dirty="0">
                <a:latin typeface="Times New Roman" panose="02020603050405020304" pitchFamily="18" charset="0"/>
                <a:cs typeface="Times New Roman" panose="02020603050405020304" pitchFamily="18" charset="0"/>
              </a:rPr>
              <a:t>Multivariate Linear Regression:-</a:t>
            </a:r>
          </a:p>
        </p:txBody>
      </p:sp>
      <p:sp>
        <p:nvSpPr>
          <p:cNvPr id="3" name="Content Placeholder 2">
            <a:extLst>
              <a:ext uri="{FF2B5EF4-FFF2-40B4-BE49-F238E27FC236}">
                <a16:creationId xmlns:a16="http://schemas.microsoft.com/office/drawing/2014/main" id="{F9344975-E1AD-D23E-C405-F1EFA5C85F71}"/>
              </a:ext>
            </a:extLst>
          </p:cNvPr>
          <p:cNvSpPr>
            <a:spLocks noGrp="1"/>
          </p:cNvSpPr>
          <p:nvPr>
            <p:ph idx="1"/>
          </p:nvPr>
        </p:nvSpPr>
        <p:spPr>
          <a:xfrm>
            <a:off x="267286" y="787790"/>
            <a:ext cx="11690252" cy="5781821"/>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226D9F3-874E-8F7A-4606-58C6BF9A050A}"/>
              </a:ext>
            </a:extLst>
          </p:cNvPr>
          <p:cNvPicPr>
            <a:picLocks noChangeAspect="1"/>
          </p:cNvPicPr>
          <p:nvPr/>
        </p:nvPicPr>
        <p:blipFill>
          <a:blip r:embed="rId2"/>
          <a:stretch>
            <a:fillRect/>
          </a:stretch>
        </p:blipFill>
        <p:spPr>
          <a:xfrm>
            <a:off x="0" y="681037"/>
            <a:ext cx="8271803" cy="3278241"/>
          </a:xfrm>
          <a:prstGeom prst="rect">
            <a:avLst/>
          </a:prstGeom>
        </p:spPr>
      </p:pic>
      <p:pic>
        <p:nvPicPr>
          <p:cNvPr id="7" name="Picture 6">
            <a:extLst>
              <a:ext uri="{FF2B5EF4-FFF2-40B4-BE49-F238E27FC236}">
                <a16:creationId xmlns:a16="http://schemas.microsoft.com/office/drawing/2014/main" id="{010BC1BD-FF5D-BB75-AA92-855074164EE2}"/>
              </a:ext>
            </a:extLst>
          </p:cNvPr>
          <p:cNvPicPr>
            <a:picLocks noChangeAspect="1"/>
          </p:cNvPicPr>
          <p:nvPr/>
        </p:nvPicPr>
        <p:blipFill>
          <a:blip r:embed="rId3"/>
          <a:stretch>
            <a:fillRect/>
          </a:stretch>
        </p:blipFill>
        <p:spPr>
          <a:xfrm>
            <a:off x="98474" y="4187948"/>
            <a:ext cx="8003015" cy="2670051"/>
          </a:xfrm>
          <a:prstGeom prst="rect">
            <a:avLst/>
          </a:prstGeom>
        </p:spPr>
      </p:pic>
    </p:spTree>
    <p:extLst>
      <p:ext uri="{BB962C8B-B14F-4D97-AF65-F5344CB8AC3E}">
        <p14:creationId xmlns:p14="http://schemas.microsoft.com/office/powerpoint/2010/main" val="392767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3BE0-C557-7BBD-7EEA-2EF01432966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0BB2D71-B4CC-3CF8-4DD4-9C0A2F279F71}"/>
              </a:ext>
            </a:extLst>
          </p:cNvPr>
          <p:cNvSpPr>
            <a:spLocks noGrp="1"/>
          </p:cNvSpPr>
          <p:nvPr>
            <p:ph idx="1"/>
          </p:nvPr>
        </p:nvSpPr>
        <p:spPr>
          <a:xfrm>
            <a:off x="1856934" y="2602523"/>
            <a:ext cx="9496865" cy="3574439"/>
          </a:xfrm>
        </p:spPr>
        <p:txBody>
          <a:bodyPr>
            <a:normAutofit/>
          </a:bodyPr>
          <a:lstStyle/>
          <a:p>
            <a:pPr marL="0" indent="0">
              <a:buNone/>
            </a:pPr>
            <a:r>
              <a:rPr lang="en-US" sz="8000" dirty="0">
                <a:latin typeface="Times New Roman" panose="02020603050405020304" pitchFamily="18" charset="0"/>
                <a:cs typeface="Times New Roman" panose="02020603050405020304" pitchFamily="18" charset="0"/>
              </a:rPr>
              <a:t>     Linear Models</a:t>
            </a:r>
            <a:endParaRPr lang="en-IN"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3228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FA8D-DFB9-6E39-0EF2-708F0CC23AA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DFCF0E0-C7EF-36D2-7D8C-8BAD1BC3635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B299096-EE7F-5698-5E6A-E944B126C949}"/>
              </a:ext>
            </a:extLst>
          </p:cNvPr>
          <p:cNvPicPr>
            <a:picLocks noChangeAspect="1"/>
          </p:cNvPicPr>
          <p:nvPr/>
        </p:nvPicPr>
        <p:blipFill>
          <a:blip r:embed="rId2"/>
          <a:stretch>
            <a:fillRect/>
          </a:stretch>
        </p:blipFill>
        <p:spPr>
          <a:xfrm>
            <a:off x="-1" y="0"/>
            <a:ext cx="10475965" cy="5036234"/>
          </a:xfrm>
          <a:prstGeom prst="rect">
            <a:avLst/>
          </a:prstGeom>
        </p:spPr>
      </p:pic>
      <p:pic>
        <p:nvPicPr>
          <p:cNvPr id="7" name="Picture 6">
            <a:extLst>
              <a:ext uri="{FF2B5EF4-FFF2-40B4-BE49-F238E27FC236}">
                <a16:creationId xmlns:a16="http://schemas.microsoft.com/office/drawing/2014/main" id="{301F2AC8-FB86-8FFD-8EA9-A060E4386DEF}"/>
              </a:ext>
            </a:extLst>
          </p:cNvPr>
          <p:cNvPicPr>
            <a:picLocks noChangeAspect="1"/>
          </p:cNvPicPr>
          <p:nvPr/>
        </p:nvPicPr>
        <p:blipFill>
          <a:blip r:embed="rId3"/>
          <a:stretch>
            <a:fillRect/>
          </a:stretch>
        </p:blipFill>
        <p:spPr>
          <a:xfrm>
            <a:off x="0" y="5171171"/>
            <a:ext cx="8139991" cy="1527175"/>
          </a:xfrm>
          <a:prstGeom prst="rect">
            <a:avLst/>
          </a:prstGeom>
        </p:spPr>
      </p:pic>
    </p:spTree>
    <p:extLst>
      <p:ext uri="{BB962C8B-B14F-4D97-AF65-F5344CB8AC3E}">
        <p14:creationId xmlns:p14="http://schemas.microsoft.com/office/powerpoint/2010/main" val="3174894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3F60-F6E9-DE3A-68A5-53307CAD088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5B1E6BA-8504-7831-2C57-7CCFFF16FBD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CE194BF-59EF-58C6-D8CF-A5C8A76C23E9}"/>
              </a:ext>
            </a:extLst>
          </p:cNvPr>
          <p:cNvPicPr>
            <a:picLocks noChangeAspect="1"/>
          </p:cNvPicPr>
          <p:nvPr/>
        </p:nvPicPr>
        <p:blipFill>
          <a:blip r:embed="rId2"/>
          <a:stretch>
            <a:fillRect/>
          </a:stretch>
        </p:blipFill>
        <p:spPr>
          <a:xfrm>
            <a:off x="0" y="0"/>
            <a:ext cx="7315200" cy="2855328"/>
          </a:xfrm>
          <a:prstGeom prst="rect">
            <a:avLst/>
          </a:prstGeom>
        </p:spPr>
      </p:pic>
      <p:pic>
        <p:nvPicPr>
          <p:cNvPr id="7" name="Picture 6">
            <a:extLst>
              <a:ext uri="{FF2B5EF4-FFF2-40B4-BE49-F238E27FC236}">
                <a16:creationId xmlns:a16="http://schemas.microsoft.com/office/drawing/2014/main" id="{388D82F4-017B-C102-8417-5C90768505A6}"/>
              </a:ext>
            </a:extLst>
          </p:cNvPr>
          <p:cNvPicPr>
            <a:picLocks noChangeAspect="1"/>
          </p:cNvPicPr>
          <p:nvPr/>
        </p:nvPicPr>
        <p:blipFill>
          <a:blip r:embed="rId3"/>
          <a:stretch>
            <a:fillRect/>
          </a:stretch>
        </p:blipFill>
        <p:spPr>
          <a:xfrm>
            <a:off x="-1" y="2693792"/>
            <a:ext cx="7395259" cy="4164207"/>
          </a:xfrm>
          <a:prstGeom prst="rect">
            <a:avLst/>
          </a:prstGeom>
        </p:spPr>
      </p:pic>
    </p:spTree>
    <p:extLst>
      <p:ext uri="{BB962C8B-B14F-4D97-AF65-F5344CB8AC3E}">
        <p14:creationId xmlns:p14="http://schemas.microsoft.com/office/powerpoint/2010/main" val="1529618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96CE-2938-CFE3-AB9A-A93E75CCA6D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B92840F-F64E-DC34-2F04-946BDCFBE1E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FE86150-7271-8F25-EA39-3D10E58FFB78}"/>
              </a:ext>
            </a:extLst>
          </p:cNvPr>
          <p:cNvPicPr>
            <a:picLocks noChangeAspect="1"/>
          </p:cNvPicPr>
          <p:nvPr/>
        </p:nvPicPr>
        <p:blipFill rotWithShape="1">
          <a:blip r:embed="rId2"/>
          <a:srcRect b="89047"/>
          <a:stretch/>
        </p:blipFill>
        <p:spPr>
          <a:xfrm>
            <a:off x="-1" y="2"/>
            <a:ext cx="6682155" cy="365123"/>
          </a:xfrm>
          <a:prstGeom prst="rect">
            <a:avLst/>
          </a:prstGeom>
        </p:spPr>
      </p:pic>
      <p:pic>
        <p:nvPicPr>
          <p:cNvPr id="7" name="Picture 6">
            <a:extLst>
              <a:ext uri="{FF2B5EF4-FFF2-40B4-BE49-F238E27FC236}">
                <a16:creationId xmlns:a16="http://schemas.microsoft.com/office/drawing/2014/main" id="{D9C9D9CD-0C89-3EC4-3775-C68D4A9F0DC3}"/>
              </a:ext>
            </a:extLst>
          </p:cNvPr>
          <p:cNvPicPr>
            <a:picLocks noChangeAspect="1"/>
          </p:cNvPicPr>
          <p:nvPr/>
        </p:nvPicPr>
        <p:blipFill>
          <a:blip r:embed="rId3"/>
          <a:stretch>
            <a:fillRect/>
          </a:stretch>
        </p:blipFill>
        <p:spPr>
          <a:xfrm>
            <a:off x="5936566" y="3264924"/>
            <a:ext cx="6255434" cy="3495880"/>
          </a:xfrm>
          <a:prstGeom prst="rect">
            <a:avLst/>
          </a:prstGeom>
        </p:spPr>
      </p:pic>
      <p:pic>
        <p:nvPicPr>
          <p:cNvPr id="9" name="Picture 8">
            <a:extLst>
              <a:ext uri="{FF2B5EF4-FFF2-40B4-BE49-F238E27FC236}">
                <a16:creationId xmlns:a16="http://schemas.microsoft.com/office/drawing/2014/main" id="{8FFA1ACE-5297-DCFB-74EC-1CCE6BBB2991}"/>
              </a:ext>
            </a:extLst>
          </p:cNvPr>
          <p:cNvPicPr>
            <a:picLocks noChangeAspect="1"/>
          </p:cNvPicPr>
          <p:nvPr/>
        </p:nvPicPr>
        <p:blipFill>
          <a:blip r:embed="rId4"/>
          <a:stretch>
            <a:fillRect/>
          </a:stretch>
        </p:blipFill>
        <p:spPr>
          <a:xfrm>
            <a:off x="-1" y="429006"/>
            <a:ext cx="5902879" cy="3495880"/>
          </a:xfrm>
          <a:prstGeom prst="rect">
            <a:avLst/>
          </a:prstGeom>
        </p:spPr>
      </p:pic>
    </p:spTree>
    <p:extLst>
      <p:ext uri="{BB962C8B-B14F-4D97-AF65-F5344CB8AC3E}">
        <p14:creationId xmlns:p14="http://schemas.microsoft.com/office/powerpoint/2010/main" val="2253624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C43E-79CE-4840-A0A5-154E223E31D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7F15993-29DB-7037-4466-A88555B994F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2D1BE6D-108A-94C1-56EB-0E35EA74756A}"/>
              </a:ext>
            </a:extLst>
          </p:cNvPr>
          <p:cNvPicPr>
            <a:picLocks noChangeAspect="1"/>
          </p:cNvPicPr>
          <p:nvPr/>
        </p:nvPicPr>
        <p:blipFill>
          <a:blip r:embed="rId2"/>
          <a:stretch>
            <a:fillRect/>
          </a:stretch>
        </p:blipFill>
        <p:spPr>
          <a:xfrm>
            <a:off x="0" y="0"/>
            <a:ext cx="7891498" cy="3995225"/>
          </a:xfrm>
          <a:prstGeom prst="rect">
            <a:avLst/>
          </a:prstGeom>
        </p:spPr>
      </p:pic>
      <p:pic>
        <p:nvPicPr>
          <p:cNvPr id="7" name="Picture 6">
            <a:extLst>
              <a:ext uri="{FF2B5EF4-FFF2-40B4-BE49-F238E27FC236}">
                <a16:creationId xmlns:a16="http://schemas.microsoft.com/office/drawing/2014/main" id="{0C6A2D2C-5276-C368-419A-14D893C6ED7B}"/>
              </a:ext>
            </a:extLst>
          </p:cNvPr>
          <p:cNvPicPr>
            <a:picLocks noChangeAspect="1"/>
          </p:cNvPicPr>
          <p:nvPr/>
        </p:nvPicPr>
        <p:blipFill>
          <a:blip r:embed="rId3"/>
          <a:stretch>
            <a:fillRect/>
          </a:stretch>
        </p:blipFill>
        <p:spPr>
          <a:xfrm>
            <a:off x="0" y="4104198"/>
            <a:ext cx="8338616" cy="2753802"/>
          </a:xfrm>
          <a:prstGeom prst="rect">
            <a:avLst/>
          </a:prstGeom>
        </p:spPr>
      </p:pic>
    </p:spTree>
    <p:extLst>
      <p:ext uri="{BB962C8B-B14F-4D97-AF65-F5344CB8AC3E}">
        <p14:creationId xmlns:p14="http://schemas.microsoft.com/office/powerpoint/2010/main" val="1508174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E647-0DC6-02E7-4238-47EFA5979BF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43E02CB-03A1-98D7-EFBD-35B4FF222CC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EF3CBC1-4AB3-7120-1A13-DF8D41625688}"/>
              </a:ext>
            </a:extLst>
          </p:cNvPr>
          <p:cNvPicPr>
            <a:picLocks noChangeAspect="1"/>
          </p:cNvPicPr>
          <p:nvPr/>
        </p:nvPicPr>
        <p:blipFill>
          <a:blip r:embed="rId2"/>
          <a:stretch>
            <a:fillRect/>
          </a:stretch>
        </p:blipFill>
        <p:spPr>
          <a:xfrm>
            <a:off x="163447" y="115107"/>
            <a:ext cx="7891763" cy="3148597"/>
          </a:xfrm>
          <a:prstGeom prst="rect">
            <a:avLst/>
          </a:prstGeom>
        </p:spPr>
      </p:pic>
      <p:pic>
        <p:nvPicPr>
          <p:cNvPr id="7" name="Picture 6">
            <a:extLst>
              <a:ext uri="{FF2B5EF4-FFF2-40B4-BE49-F238E27FC236}">
                <a16:creationId xmlns:a16="http://schemas.microsoft.com/office/drawing/2014/main" id="{87869FC1-01E1-79B8-7572-E30DD78F106C}"/>
              </a:ext>
            </a:extLst>
          </p:cNvPr>
          <p:cNvPicPr>
            <a:picLocks noChangeAspect="1"/>
          </p:cNvPicPr>
          <p:nvPr/>
        </p:nvPicPr>
        <p:blipFill>
          <a:blip r:embed="rId3"/>
          <a:stretch>
            <a:fillRect/>
          </a:stretch>
        </p:blipFill>
        <p:spPr>
          <a:xfrm>
            <a:off x="4642338" y="3281543"/>
            <a:ext cx="7549662" cy="3586761"/>
          </a:xfrm>
          <a:prstGeom prst="rect">
            <a:avLst/>
          </a:prstGeom>
        </p:spPr>
      </p:pic>
    </p:spTree>
    <p:extLst>
      <p:ext uri="{BB962C8B-B14F-4D97-AF65-F5344CB8AC3E}">
        <p14:creationId xmlns:p14="http://schemas.microsoft.com/office/powerpoint/2010/main" val="723761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7382-8F9B-25C9-825E-E3BA88EA4593}"/>
              </a:ext>
            </a:extLst>
          </p:cNvPr>
          <p:cNvSpPr>
            <a:spLocks noGrp="1"/>
          </p:cNvSpPr>
          <p:nvPr>
            <p:ph type="title"/>
          </p:nvPr>
        </p:nvSpPr>
        <p:spPr>
          <a:xfrm>
            <a:off x="0" y="253217"/>
            <a:ext cx="11353800" cy="1041011"/>
          </a:xfrm>
        </p:spPr>
        <p:txBody>
          <a:bodyPr>
            <a:normAutofit/>
          </a:bodyPr>
          <a:lstStyle/>
          <a:p>
            <a:r>
              <a:rPr lang="en-US" sz="4000" b="1" dirty="0">
                <a:latin typeface="Times New Roman" panose="02020603050405020304" pitchFamily="18" charset="0"/>
                <a:cs typeface="Times New Roman" panose="02020603050405020304" pitchFamily="18" charset="0"/>
              </a:rPr>
              <a:t>Let’s see another example. </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0CBAA15-0429-1E79-4F29-8DE70670104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6696712-CD7D-AE97-64E2-F5F7D4588D32}"/>
              </a:ext>
            </a:extLst>
          </p:cNvPr>
          <p:cNvPicPr>
            <a:picLocks noChangeAspect="1"/>
          </p:cNvPicPr>
          <p:nvPr/>
        </p:nvPicPr>
        <p:blipFill rotWithShape="1">
          <a:blip r:embed="rId2"/>
          <a:srcRect t="16092"/>
          <a:stretch/>
        </p:blipFill>
        <p:spPr>
          <a:xfrm>
            <a:off x="51553" y="1530997"/>
            <a:ext cx="12140447" cy="3796006"/>
          </a:xfrm>
          <a:prstGeom prst="rect">
            <a:avLst/>
          </a:prstGeom>
        </p:spPr>
      </p:pic>
    </p:spTree>
    <p:extLst>
      <p:ext uri="{BB962C8B-B14F-4D97-AF65-F5344CB8AC3E}">
        <p14:creationId xmlns:p14="http://schemas.microsoft.com/office/powerpoint/2010/main" val="374673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EDB1-82A3-BFB0-88CF-24AF42254C1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69DA889-005A-79F6-ADF7-C0DB12356FB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4E2869F-F72E-8F34-620F-E62D556F73D6}"/>
              </a:ext>
            </a:extLst>
          </p:cNvPr>
          <p:cNvPicPr>
            <a:picLocks noChangeAspect="1"/>
          </p:cNvPicPr>
          <p:nvPr/>
        </p:nvPicPr>
        <p:blipFill>
          <a:blip r:embed="rId2"/>
          <a:stretch>
            <a:fillRect/>
          </a:stretch>
        </p:blipFill>
        <p:spPr>
          <a:xfrm>
            <a:off x="5753685" y="3407717"/>
            <a:ext cx="6438314" cy="3409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9D9F54B-9600-422F-0222-8C44B2B12E21}"/>
              </a:ext>
            </a:extLst>
          </p:cNvPr>
          <p:cNvPicPr>
            <a:picLocks noChangeAspect="1"/>
          </p:cNvPicPr>
          <p:nvPr/>
        </p:nvPicPr>
        <p:blipFill>
          <a:blip r:embed="rId3"/>
          <a:stretch>
            <a:fillRect/>
          </a:stretch>
        </p:blipFill>
        <p:spPr>
          <a:xfrm>
            <a:off x="1" y="40482"/>
            <a:ext cx="5866228" cy="32979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7782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23A3-8046-BD59-76C5-268D3594BF8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89F2484-4DCC-26A2-A40D-77EE4C57793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3D2B06A-8FFD-F316-8824-269C404C231C}"/>
              </a:ext>
            </a:extLst>
          </p:cNvPr>
          <p:cNvPicPr>
            <a:picLocks noChangeAspect="1"/>
          </p:cNvPicPr>
          <p:nvPr/>
        </p:nvPicPr>
        <p:blipFill>
          <a:blip r:embed="rId2"/>
          <a:stretch>
            <a:fillRect/>
          </a:stretch>
        </p:blipFill>
        <p:spPr>
          <a:xfrm>
            <a:off x="0" y="-13836"/>
            <a:ext cx="7977700" cy="1325563"/>
          </a:xfrm>
          <a:prstGeom prst="rect">
            <a:avLst/>
          </a:prstGeom>
        </p:spPr>
      </p:pic>
      <p:pic>
        <p:nvPicPr>
          <p:cNvPr id="7" name="Picture 6">
            <a:extLst>
              <a:ext uri="{FF2B5EF4-FFF2-40B4-BE49-F238E27FC236}">
                <a16:creationId xmlns:a16="http://schemas.microsoft.com/office/drawing/2014/main" id="{3D9631FA-5EAC-E7E7-6BEA-F4439581B1B6}"/>
              </a:ext>
            </a:extLst>
          </p:cNvPr>
          <p:cNvPicPr>
            <a:picLocks noChangeAspect="1"/>
          </p:cNvPicPr>
          <p:nvPr/>
        </p:nvPicPr>
        <p:blipFill>
          <a:blip r:embed="rId3"/>
          <a:stretch>
            <a:fillRect/>
          </a:stretch>
        </p:blipFill>
        <p:spPr>
          <a:xfrm>
            <a:off x="0" y="1500492"/>
            <a:ext cx="8229600" cy="5348474"/>
          </a:xfrm>
          <a:prstGeom prst="rect">
            <a:avLst/>
          </a:prstGeom>
        </p:spPr>
      </p:pic>
    </p:spTree>
    <p:extLst>
      <p:ext uri="{BB962C8B-B14F-4D97-AF65-F5344CB8AC3E}">
        <p14:creationId xmlns:p14="http://schemas.microsoft.com/office/powerpoint/2010/main" val="1952420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485D-F51B-720D-F8DE-2F1DEF3561F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257DEAB-552B-366A-EBB6-EB7B6844C62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B86EBF6-92A6-E073-B52F-821FDDE182C0}"/>
              </a:ext>
            </a:extLst>
          </p:cNvPr>
          <p:cNvPicPr>
            <a:picLocks noChangeAspect="1"/>
          </p:cNvPicPr>
          <p:nvPr/>
        </p:nvPicPr>
        <p:blipFill>
          <a:blip r:embed="rId2"/>
          <a:stretch>
            <a:fillRect/>
          </a:stretch>
        </p:blipFill>
        <p:spPr>
          <a:xfrm>
            <a:off x="0" y="1"/>
            <a:ext cx="7712284" cy="3429000"/>
          </a:xfrm>
          <a:prstGeom prst="rect">
            <a:avLst/>
          </a:prstGeom>
        </p:spPr>
      </p:pic>
      <p:pic>
        <p:nvPicPr>
          <p:cNvPr id="7" name="Picture 6">
            <a:extLst>
              <a:ext uri="{FF2B5EF4-FFF2-40B4-BE49-F238E27FC236}">
                <a16:creationId xmlns:a16="http://schemas.microsoft.com/office/drawing/2014/main" id="{990A8862-2D90-5CCF-1958-5D8A27840F93}"/>
              </a:ext>
            </a:extLst>
          </p:cNvPr>
          <p:cNvPicPr>
            <a:picLocks noChangeAspect="1"/>
          </p:cNvPicPr>
          <p:nvPr/>
        </p:nvPicPr>
        <p:blipFill>
          <a:blip r:embed="rId3"/>
          <a:stretch>
            <a:fillRect/>
          </a:stretch>
        </p:blipFill>
        <p:spPr>
          <a:xfrm>
            <a:off x="7399606" y="2536989"/>
            <a:ext cx="4792394" cy="4321011"/>
          </a:xfrm>
          <a:prstGeom prst="rect">
            <a:avLst/>
          </a:prstGeom>
        </p:spPr>
      </p:pic>
    </p:spTree>
    <p:extLst>
      <p:ext uri="{BB962C8B-B14F-4D97-AF65-F5344CB8AC3E}">
        <p14:creationId xmlns:p14="http://schemas.microsoft.com/office/powerpoint/2010/main" val="4071984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FFB7-5469-552D-D0F6-590A5364C29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4F84064-A7E8-63D0-ED0C-6BCC1E6FEE8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FADF334-41D8-A338-8D68-B4EFA6231438}"/>
              </a:ext>
            </a:extLst>
          </p:cNvPr>
          <p:cNvPicPr>
            <a:picLocks noChangeAspect="1"/>
          </p:cNvPicPr>
          <p:nvPr/>
        </p:nvPicPr>
        <p:blipFill>
          <a:blip r:embed="rId2"/>
          <a:stretch>
            <a:fillRect/>
          </a:stretch>
        </p:blipFill>
        <p:spPr>
          <a:xfrm>
            <a:off x="0" y="0"/>
            <a:ext cx="7635994" cy="3349498"/>
          </a:xfrm>
          <a:prstGeom prst="rect">
            <a:avLst/>
          </a:prstGeom>
        </p:spPr>
      </p:pic>
      <p:pic>
        <p:nvPicPr>
          <p:cNvPr id="7" name="Picture 6">
            <a:extLst>
              <a:ext uri="{FF2B5EF4-FFF2-40B4-BE49-F238E27FC236}">
                <a16:creationId xmlns:a16="http://schemas.microsoft.com/office/drawing/2014/main" id="{0A791AD4-387A-5200-7B75-8A11FB13504F}"/>
              </a:ext>
            </a:extLst>
          </p:cNvPr>
          <p:cNvPicPr>
            <a:picLocks noChangeAspect="1"/>
          </p:cNvPicPr>
          <p:nvPr/>
        </p:nvPicPr>
        <p:blipFill>
          <a:blip r:embed="rId3"/>
          <a:stretch>
            <a:fillRect/>
          </a:stretch>
        </p:blipFill>
        <p:spPr>
          <a:xfrm>
            <a:off x="-1" y="3349498"/>
            <a:ext cx="7736137" cy="3508502"/>
          </a:xfrm>
          <a:prstGeom prst="rect">
            <a:avLst/>
          </a:prstGeom>
        </p:spPr>
      </p:pic>
    </p:spTree>
    <p:extLst>
      <p:ext uri="{BB962C8B-B14F-4D97-AF65-F5344CB8AC3E}">
        <p14:creationId xmlns:p14="http://schemas.microsoft.com/office/powerpoint/2010/main" val="1989331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02A0-AAC1-25B9-D6B0-4B80ADCAB35F}"/>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0EB0DA1-8C54-23F3-7B61-C30A1BACAD0E}"/>
              </a:ext>
            </a:extLst>
          </p:cNvPr>
          <p:cNvPicPr>
            <a:picLocks noGrp="1" noChangeAspect="1"/>
          </p:cNvPicPr>
          <p:nvPr>
            <p:ph idx="1"/>
          </p:nvPr>
        </p:nvPicPr>
        <p:blipFill>
          <a:blip r:embed="rId2"/>
          <a:stretch>
            <a:fillRect/>
          </a:stretch>
        </p:blipFill>
        <p:spPr>
          <a:xfrm>
            <a:off x="204744" y="183164"/>
            <a:ext cx="7298816" cy="4726745"/>
          </a:xfrm>
        </p:spPr>
      </p:pic>
      <p:pic>
        <p:nvPicPr>
          <p:cNvPr id="7" name="Picture 6">
            <a:extLst>
              <a:ext uri="{FF2B5EF4-FFF2-40B4-BE49-F238E27FC236}">
                <a16:creationId xmlns:a16="http://schemas.microsoft.com/office/drawing/2014/main" id="{2530B0C5-10C7-FC93-93A6-F0DBFC733D76}"/>
              </a:ext>
            </a:extLst>
          </p:cNvPr>
          <p:cNvPicPr>
            <a:picLocks noChangeAspect="1"/>
          </p:cNvPicPr>
          <p:nvPr/>
        </p:nvPicPr>
        <p:blipFill>
          <a:blip r:embed="rId3"/>
          <a:stretch>
            <a:fillRect/>
          </a:stretch>
        </p:blipFill>
        <p:spPr>
          <a:xfrm>
            <a:off x="204744" y="5092505"/>
            <a:ext cx="7489700" cy="1582331"/>
          </a:xfrm>
          <a:prstGeom prst="rect">
            <a:avLst/>
          </a:prstGeom>
        </p:spPr>
      </p:pic>
    </p:spTree>
    <p:extLst>
      <p:ext uri="{BB962C8B-B14F-4D97-AF65-F5344CB8AC3E}">
        <p14:creationId xmlns:p14="http://schemas.microsoft.com/office/powerpoint/2010/main" val="3599321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7A67-201E-E321-50D4-4F8ABCDE2A78}"/>
              </a:ext>
            </a:extLst>
          </p:cNvPr>
          <p:cNvSpPr>
            <a:spLocks noGrp="1"/>
          </p:cNvSpPr>
          <p:nvPr>
            <p:ph type="title"/>
          </p:nvPr>
        </p:nvSpPr>
        <p:spPr>
          <a:xfrm>
            <a:off x="0" y="1"/>
            <a:ext cx="12192000" cy="872196"/>
          </a:xfrm>
        </p:spPr>
        <p:txBody>
          <a:bodyPr>
            <a:normAutofit/>
          </a:bodyPr>
          <a:lstStyle/>
          <a:p>
            <a:pPr algn="ctr"/>
            <a:r>
              <a:rPr lang="en-US" sz="2800" b="1" dirty="0">
                <a:latin typeface="Times New Roman" panose="02020603050405020304" pitchFamily="18" charset="0"/>
                <a:cs typeface="Times New Roman" panose="02020603050405020304" pitchFamily="18" charset="0"/>
              </a:rPr>
              <a:t>Comparison between Multiple Linear Regression and Multivariate Linear Regression:-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5B0D9C-448B-8574-D048-A1062193EFF5}"/>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30B89D46-A549-8377-7358-1B831F8378C2}"/>
              </a:ext>
            </a:extLst>
          </p:cNvPr>
          <p:cNvPicPr>
            <a:picLocks noChangeAspect="1"/>
          </p:cNvPicPr>
          <p:nvPr/>
        </p:nvPicPr>
        <p:blipFill>
          <a:blip r:embed="rId2"/>
          <a:stretch>
            <a:fillRect/>
          </a:stretch>
        </p:blipFill>
        <p:spPr>
          <a:xfrm>
            <a:off x="492369" y="919448"/>
            <a:ext cx="11460584" cy="5626972"/>
          </a:xfrm>
          <a:prstGeom prst="rect">
            <a:avLst/>
          </a:prstGeom>
        </p:spPr>
      </p:pic>
    </p:spTree>
    <p:extLst>
      <p:ext uri="{BB962C8B-B14F-4D97-AF65-F5344CB8AC3E}">
        <p14:creationId xmlns:p14="http://schemas.microsoft.com/office/powerpoint/2010/main" val="637818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9D681-86CD-DF0F-5CFF-379002DEE353}"/>
              </a:ext>
            </a:extLst>
          </p:cNvPr>
          <p:cNvSpPr>
            <a:spLocks noGrp="1"/>
          </p:cNvSpPr>
          <p:nvPr>
            <p:ph type="title"/>
          </p:nvPr>
        </p:nvSpPr>
        <p:spPr>
          <a:xfrm>
            <a:off x="0" y="1"/>
            <a:ext cx="12192000" cy="956602"/>
          </a:xfrm>
        </p:spPr>
        <p:txBody>
          <a:bodyPr>
            <a:normAutofit/>
          </a:bodyPr>
          <a:lstStyle/>
          <a:p>
            <a:pPr algn="ctr"/>
            <a:r>
              <a:rPr lang="en-US" sz="2800" b="1" dirty="0">
                <a:latin typeface="Times New Roman" panose="02020603050405020304" pitchFamily="18" charset="0"/>
                <a:cs typeface="Times New Roman" panose="02020603050405020304" pitchFamily="18" charset="0"/>
              </a:rPr>
              <a:t>Comparison between Multiple Linear Regression and Multivariate Linear Regression:-</a:t>
            </a:r>
            <a:endParaRPr lang="en-IN" sz="2800" dirty="0"/>
          </a:p>
        </p:txBody>
      </p:sp>
      <p:sp>
        <p:nvSpPr>
          <p:cNvPr id="3" name="Content Placeholder 2">
            <a:extLst>
              <a:ext uri="{FF2B5EF4-FFF2-40B4-BE49-F238E27FC236}">
                <a16:creationId xmlns:a16="http://schemas.microsoft.com/office/drawing/2014/main" id="{74D78C2D-8052-3C7B-014F-6E24095E40D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79C5598-ACD5-98CD-475C-8B863AA34873}"/>
              </a:ext>
            </a:extLst>
          </p:cNvPr>
          <p:cNvPicPr>
            <a:picLocks noChangeAspect="1"/>
          </p:cNvPicPr>
          <p:nvPr/>
        </p:nvPicPr>
        <p:blipFill>
          <a:blip r:embed="rId2"/>
          <a:stretch>
            <a:fillRect/>
          </a:stretch>
        </p:blipFill>
        <p:spPr>
          <a:xfrm>
            <a:off x="452875" y="844062"/>
            <a:ext cx="11195173" cy="5884972"/>
          </a:xfrm>
          <a:prstGeom prst="rect">
            <a:avLst/>
          </a:prstGeom>
        </p:spPr>
      </p:pic>
    </p:spTree>
    <p:extLst>
      <p:ext uri="{BB962C8B-B14F-4D97-AF65-F5344CB8AC3E}">
        <p14:creationId xmlns:p14="http://schemas.microsoft.com/office/powerpoint/2010/main" val="428912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4C0D-A67D-068B-3B67-1227E409A970}"/>
              </a:ext>
            </a:extLst>
          </p:cNvPr>
          <p:cNvSpPr>
            <a:spLocks noGrp="1"/>
          </p:cNvSpPr>
          <p:nvPr>
            <p:ph type="title"/>
          </p:nvPr>
        </p:nvSpPr>
        <p:spPr>
          <a:xfrm>
            <a:off x="838200" y="1"/>
            <a:ext cx="10515600" cy="942534"/>
          </a:xfrm>
        </p:spPr>
        <p:txBody>
          <a:bodyPr/>
          <a:lstStyle/>
          <a:p>
            <a:r>
              <a:rPr lang="en-IN" b="1" dirty="0">
                <a:latin typeface="Times New Roman" panose="02020603050405020304" pitchFamily="18" charset="0"/>
                <a:cs typeface="Times New Roman" panose="02020603050405020304" pitchFamily="18" charset="0"/>
              </a:rPr>
              <a:t>Regularized regression:-</a:t>
            </a:r>
          </a:p>
        </p:txBody>
      </p:sp>
      <p:sp>
        <p:nvSpPr>
          <p:cNvPr id="3" name="Content Placeholder 2">
            <a:extLst>
              <a:ext uri="{FF2B5EF4-FFF2-40B4-BE49-F238E27FC236}">
                <a16:creationId xmlns:a16="http://schemas.microsoft.com/office/drawing/2014/main" id="{EB7E0583-D442-1F0A-9904-A46AB9582DD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CD706DD-2F80-74C7-08F1-4481316E90A3}"/>
              </a:ext>
            </a:extLst>
          </p:cNvPr>
          <p:cNvPicPr>
            <a:picLocks noChangeAspect="1"/>
          </p:cNvPicPr>
          <p:nvPr/>
        </p:nvPicPr>
        <p:blipFill>
          <a:blip r:embed="rId2"/>
          <a:stretch>
            <a:fillRect/>
          </a:stretch>
        </p:blipFill>
        <p:spPr>
          <a:xfrm>
            <a:off x="232720" y="1149130"/>
            <a:ext cx="11959279" cy="5181332"/>
          </a:xfrm>
          <a:prstGeom prst="rect">
            <a:avLst/>
          </a:prstGeom>
        </p:spPr>
      </p:pic>
    </p:spTree>
    <p:extLst>
      <p:ext uri="{BB962C8B-B14F-4D97-AF65-F5344CB8AC3E}">
        <p14:creationId xmlns:p14="http://schemas.microsoft.com/office/powerpoint/2010/main" val="49221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3D0-140B-DC78-DA3C-FE8F4A7AE56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467ED59-C2CC-D21C-DCB9-7CB92C194D0F}"/>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2EBE2DBD-B082-5494-7115-1BF77B930249}"/>
              </a:ext>
            </a:extLst>
          </p:cNvPr>
          <p:cNvPicPr>
            <a:picLocks noChangeAspect="1"/>
          </p:cNvPicPr>
          <p:nvPr/>
        </p:nvPicPr>
        <p:blipFill>
          <a:blip r:embed="rId2"/>
          <a:stretch>
            <a:fillRect/>
          </a:stretch>
        </p:blipFill>
        <p:spPr>
          <a:xfrm>
            <a:off x="0" y="393896"/>
            <a:ext cx="12191999" cy="6070208"/>
          </a:xfrm>
          <a:prstGeom prst="rect">
            <a:avLst/>
          </a:prstGeom>
        </p:spPr>
      </p:pic>
    </p:spTree>
    <p:extLst>
      <p:ext uri="{BB962C8B-B14F-4D97-AF65-F5344CB8AC3E}">
        <p14:creationId xmlns:p14="http://schemas.microsoft.com/office/powerpoint/2010/main" val="2148726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18C5-82CC-AC58-4415-56C07D5094B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6DE4A23-5D21-1BD3-9B69-7E6553852156}"/>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1AA63822-1992-0147-8BD2-3323814A65EF}"/>
              </a:ext>
            </a:extLst>
          </p:cNvPr>
          <p:cNvPicPr>
            <a:picLocks noChangeAspect="1"/>
          </p:cNvPicPr>
          <p:nvPr/>
        </p:nvPicPr>
        <p:blipFill>
          <a:blip r:embed="rId2"/>
          <a:stretch>
            <a:fillRect/>
          </a:stretch>
        </p:blipFill>
        <p:spPr>
          <a:xfrm>
            <a:off x="0" y="0"/>
            <a:ext cx="7104185" cy="3260115"/>
          </a:xfrm>
          <a:prstGeom prst="rect">
            <a:avLst/>
          </a:prstGeom>
        </p:spPr>
      </p:pic>
      <p:pic>
        <p:nvPicPr>
          <p:cNvPr id="5" name="Picture 4">
            <a:extLst>
              <a:ext uri="{FF2B5EF4-FFF2-40B4-BE49-F238E27FC236}">
                <a16:creationId xmlns:a16="http://schemas.microsoft.com/office/drawing/2014/main" id="{0BB126E7-7E35-284F-CE50-94F5418C2FC1}"/>
              </a:ext>
            </a:extLst>
          </p:cNvPr>
          <p:cNvPicPr>
            <a:picLocks noChangeAspect="1"/>
          </p:cNvPicPr>
          <p:nvPr/>
        </p:nvPicPr>
        <p:blipFill>
          <a:blip r:embed="rId3"/>
          <a:stretch>
            <a:fillRect/>
          </a:stretch>
        </p:blipFill>
        <p:spPr>
          <a:xfrm>
            <a:off x="5908430" y="1097281"/>
            <a:ext cx="6283569" cy="5760720"/>
          </a:xfrm>
          <a:prstGeom prst="rect">
            <a:avLst/>
          </a:prstGeom>
        </p:spPr>
      </p:pic>
    </p:spTree>
    <p:extLst>
      <p:ext uri="{BB962C8B-B14F-4D97-AF65-F5344CB8AC3E}">
        <p14:creationId xmlns:p14="http://schemas.microsoft.com/office/powerpoint/2010/main" val="190925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7E24-6343-4C1D-9E61-46EF562846D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B01CAAA-E981-2B03-9E79-FD8C7FCBB6BF}"/>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D258D1FB-024F-F36F-8CBA-C1429D6E3DAD}"/>
              </a:ext>
            </a:extLst>
          </p:cNvPr>
          <p:cNvPicPr>
            <a:picLocks noChangeAspect="1"/>
          </p:cNvPicPr>
          <p:nvPr/>
        </p:nvPicPr>
        <p:blipFill>
          <a:blip r:embed="rId2"/>
          <a:stretch>
            <a:fillRect/>
          </a:stretch>
        </p:blipFill>
        <p:spPr>
          <a:xfrm>
            <a:off x="253219" y="365125"/>
            <a:ext cx="7398873" cy="6078580"/>
          </a:xfrm>
          <a:prstGeom prst="rect">
            <a:avLst/>
          </a:prstGeom>
        </p:spPr>
      </p:pic>
    </p:spTree>
    <p:extLst>
      <p:ext uri="{BB962C8B-B14F-4D97-AF65-F5344CB8AC3E}">
        <p14:creationId xmlns:p14="http://schemas.microsoft.com/office/powerpoint/2010/main" val="3659932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D6BA-DC75-8FD5-C0E3-D7F5BEB7042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760EA4E-369F-497F-0ADF-6E581C595067}"/>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E9668300-5353-3A76-C156-4996E38155C3}"/>
              </a:ext>
            </a:extLst>
          </p:cNvPr>
          <p:cNvPicPr>
            <a:picLocks noChangeAspect="1"/>
          </p:cNvPicPr>
          <p:nvPr/>
        </p:nvPicPr>
        <p:blipFill>
          <a:blip r:embed="rId2"/>
          <a:stretch>
            <a:fillRect/>
          </a:stretch>
        </p:blipFill>
        <p:spPr>
          <a:xfrm>
            <a:off x="225083" y="315913"/>
            <a:ext cx="7638757" cy="6176962"/>
          </a:xfrm>
          <a:prstGeom prst="rect">
            <a:avLst/>
          </a:prstGeom>
        </p:spPr>
      </p:pic>
    </p:spTree>
    <p:extLst>
      <p:ext uri="{BB962C8B-B14F-4D97-AF65-F5344CB8AC3E}">
        <p14:creationId xmlns:p14="http://schemas.microsoft.com/office/powerpoint/2010/main" val="3253968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F906-B325-28A0-4407-BE52FD3D18E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79E9F7C-01FA-7F4A-F8E0-48229D201C5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A198CEE-7643-BD55-B6F4-DB42C8D36431}"/>
              </a:ext>
            </a:extLst>
          </p:cNvPr>
          <p:cNvPicPr>
            <a:picLocks noChangeAspect="1"/>
          </p:cNvPicPr>
          <p:nvPr/>
        </p:nvPicPr>
        <p:blipFill>
          <a:blip r:embed="rId2"/>
          <a:stretch>
            <a:fillRect/>
          </a:stretch>
        </p:blipFill>
        <p:spPr>
          <a:xfrm>
            <a:off x="203504" y="113520"/>
            <a:ext cx="10511055" cy="3198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E8DC8E6A-53F1-DDEA-1401-E6A21661E6EE}"/>
              </a:ext>
            </a:extLst>
          </p:cNvPr>
          <p:cNvPicPr>
            <a:picLocks noChangeAspect="1"/>
          </p:cNvPicPr>
          <p:nvPr/>
        </p:nvPicPr>
        <p:blipFill>
          <a:blip r:embed="rId3"/>
          <a:stretch>
            <a:fillRect/>
          </a:stretch>
        </p:blipFill>
        <p:spPr>
          <a:xfrm>
            <a:off x="203503" y="3645544"/>
            <a:ext cx="10511057" cy="3098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38825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1AF2-DC53-32B5-25B6-712777377EA5}"/>
              </a:ext>
            </a:extLst>
          </p:cNvPr>
          <p:cNvSpPr>
            <a:spLocks noGrp="1"/>
          </p:cNvSpPr>
          <p:nvPr>
            <p:ph type="title"/>
          </p:nvPr>
        </p:nvSpPr>
        <p:spPr>
          <a:xfrm>
            <a:off x="0" y="1"/>
            <a:ext cx="11353800" cy="956602"/>
          </a:xfrm>
        </p:spPr>
        <p:txBody>
          <a:bodyPr>
            <a:normAutofit/>
          </a:bodyPr>
          <a:lstStyle/>
          <a:p>
            <a:r>
              <a:rPr lang="en-US" sz="3600" b="1" dirty="0">
                <a:latin typeface="Times New Roman" panose="02020603050405020304" pitchFamily="18" charset="0"/>
                <a:cs typeface="Times New Roman" panose="02020603050405020304" pitchFamily="18" charset="0"/>
              </a:rPr>
              <a:t>Workflow of LASSO:-</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4F9AB7-FD94-420D-BB7E-A33DAEF5D4F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508A47B-E751-DC07-551A-91AC8869206A}"/>
              </a:ext>
            </a:extLst>
          </p:cNvPr>
          <p:cNvPicPr>
            <a:picLocks noChangeAspect="1"/>
          </p:cNvPicPr>
          <p:nvPr/>
        </p:nvPicPr>
        <p:blipFill>
          <a:blip r:embed="rId2"/>
          <a:stretch>
            <a:fillRect/>
          </a:stretch>
        </p:blipFill>
        <p:spPr>
          <a:xfrm>
            <a:off x="0" y="827794"/>
            <a:ext cx="10907092" cy="6030205"/>
          </a:xfrm>
          <a:prstGeom prst="rect">
            <a:avLst/>
          </a:prstGeom>
        </p:spPr>
      </p:pic>
    </p:spTree>
    <p:extLst>
      <p:ext uri="{BB962C8B-B14F-4D97-AF65-F5344CB8AC3E}">
        <p14:creationId xmlns:p14="http://schemas.microsoft.com/office/powerpoint/2010/main" val="1120513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46CE-17ED-1274-3F5F-EB924E1F1EE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312E1B6-61CD-2C8B-10DC-E1DEC4098C89}"/>
              </a:ext>
            </a:extLst>
          </p:cNvPr>
          <p:cNvSpPr>
            <a:spLocks noGrp="1"/>
          </p:cNvSpPr>
          <p:nvPr>
            <p:ph idx="1"/>
          </p:nvPr>
        </p:nvSpPr>
        <p:spPr/>
        <p:txBody>
          <a:bodyPr/>
          <a:lstStyle/>
          <a:p>
            <a:pPr marL="0" indent="0">
              <a:buNone/>
            </a:pPr>
            <a:r>
              <a:rPr lang="en-US" dirty="0"/>
              <a:t> </a:t>
            </a:r>
            <a:endParaRPr lang="en-IN" dirty="0"/>
          </a:p>
        </p:txBody>
      </p:sp>
      <p:sp>
        <p:nvSpPr>
          <p:cNvPr id="7" name="TextBox 6">
            <a:extLst>
              <a:ext uri="{FF2B5EF4-FFF2-40B4-BE49-F238E27FC236}">
                <a16:creationId xmlns:a16="http://schemas.microsoft.com/office/drawing/2014/main" id="{7A50A640-3FD8-A50D-5C6D-EC533A7552C9}"/>
              </a:ext>
            </a:extLst>
          </p:cNvPr>
          <p:cNvSpPr txBox="1"/>
          <p:nvPr/>
        </p:nvSpPr>
        <p:spPr>
          <a:xfrm>
            <a:off x="0" y="0"/>
            <a:ext cx="12290475"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Penalty Term</a:t>
            </a:r>
            <a:r>
              <a:rPr lang="en-US" sz="2400" dirty="0">
                <a:latin typeface="Times New Roman" panose="02020603050405020304" pitchFamily="18" charset="0"/>
                <a:cs typeface="Times New Roman" panose="02020603050405020304" pitchFamily="18" charset="0"/>
              </a:rPr>
              <a:t>: The LASSO method adds a penalty to the usual error calculation (SSE). This penalty is based on the size of the feature coefficients.</a:t>
            </a:r>
            <a:endParaRPr lang="en-IN" sz="24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F4C7DE3-1F17-2482-7219-1C07D0FA2A67}"/>
              </a:ext>
            </a:extLst>
          </p:cNvPr>
          <p:cNvPicPr>
            <a:picLocks noChangeAspect="1"/>
          </p:cNvPicPr>
          <p:nvPr/>
        </p:nvPicPr>
        <p:blipFill>
          <a:blip r:embed="rId2"/>
          <a:stretch>
            <a:fillRect/>
          </a:stretch>
        </p:blipFill>
        <p:spPr>
          <a:xfrm>
            <a:off x="98475" y="1073011"/>
            <a:ext cx="11901267" cy="5784989"/>
          </a:xfrm>
          <a:prstGeom prst="rect">
            <a:avLst/>
          </a:prstGeom>
        </p:spPr>
      </p:pic>
    </p:spTree>
    <p:extLst>
      <p:ext uri="{BB962C8B-B14F-4D97-AF65-F5344CB8AC3E}">
        <p14:creationId xmlns:p14="http://schemas.microsoft.com/office/powerpoint/2010/main" val="1233115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1A4A4-8A15-079A-FA15-A71B956FCF3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8A457C6-1A8B-19C5-9046-4F9E19F2847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A4DD26D-B750-B605-85F0-93DFA7F75871}"/>
              </a:ext>
            </a:extLst>
          </p:cNvPr>
          <p:cNvPicPr>
            <a:picLocks noChangeAspect="1"/>
          </p:cNvPicPr>
          <p:nvPr/>
        </p:nvPicPr>
        <p:blipFill>
          <a:blip r:embed="rId2"/>
          <a:stretch>
            <a:fillRect/>
          </a:stretch>
        </p:blipFill>
        <p:spPr>
          <a:xfrm>
            <a:off x="263027" y="365125"/>
            <a:ext cx="11410310" cy="5993471"/>
          </a:xfrm>
          <a:prstGeom prst="rect">
            <a:avLst/>
          </a:prstGeom>
        </p:spPr>
      </p:pic>
    </p:spTree>
    <p:extLst>
      <p:ext uri="{BB962C8B-B14F-4D97-AF65-F5344CB8AC3E}">
        <p14:creationId xmlns:p14="http://schemas.microsoft.com/office/powerpoint/2010/main" val="2089363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1F44-498F-8C23-972C-2FC31FAACBD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F653705-00C2-CD18-B753-5ACFC2FB6CBC}"/>
              </a:ext>
            </a:extLst>
          </p:cNvPr>
          <p:cNvSpPr>
            <a:spLocks noGrp="1"/>
          </p:cNvSpPr>
          <p:nvPr>
            <p:ph idx="1"/>
          </p:nvPr>
        </p:nvSpPr>
        <p:spPr>
          <a:xfrm>
            <a:off x="0" y="154745"/>
            <a:ext cx="12192000" cy="6022218"/>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Applying to Each Feature</a:t>
            </a:r>
            <a:r>
              <a:rPr lang="en-US" sz="2400" dirty="0">
                <a:latin typeface="Times New Roman" panose="02020603050405020304" pitchFamily="18" charset="0"/>
                <a:cs typeface="Times New Roman" panose="02020603050405020304" pitchFamily="18" charset="0"/>
              </a:rPr>
              <a:t>: The penalty term affects each feature's coefficient individually. The larger the absolute value of a coefficient, the larger the penalty, which increases the overall cost.</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4775855-2363-6ADC-47D4-47518FDA4B9A}"/>
              </a:ext>
            </a:extLst>
          </p:cNvPr>
          <p:cNvPicPr>
            <a:picLocks noChangeAspect="1"/>
          </p:cNvPicPr>
          <p:nvPr/>
        </p:nvPicPr>
        <p:blipFill>
          <a:blip r:embed="rId2"/>
          <a:stretch>
            <a:fillRect/>
          </a:stretch>
        </p:blipFill>
        <p:spPr>
          <a:xfrm>
            <a:off x="0" y="962544"/>
            <a:ext cx="6781897" cy="2137325"/>
          </a:xfrm>
          <a:prstGeom prst="rect">
            <a:avLst/>
          </a:prstGeom>
        </p:spPr>
      </p:pic>
      <p:pic>
        <p:nvPicPr>
          <p:cNvPr id="7" name="Picture 6">
            <a:extLst>
              <a:ext uri="{FF2B5EF4-FFF2-40B4-BE49-F238E27FC236}">
                <a16:creationId xmlns:a16="http://schemas.microsoft.com/office/drawing/2014/main" id="{3D6548CD-7FD0-E1C4-BF5D-124B9A59C740}"/>
              </a:ext>
            </a:extLst>
          </p:cNvPr>
          <p:cNvPicPr>
            <a:picLocks noChangeAspect="1"/>
          </p:cNvPicPr>
          <p:nvPr/>
        </p:nvPicPr>
        <p:blipFill>
          <a:blip r:embed="rId3"/>
          <a:stretch>
            <a:fillRect/>
          </a:stretch>
        </p:blipFill>
        <p:spPr>
          <a:xfrm>
            <a:off x="4750190" y="2926080"/>
            <a:ext cx="7441810" cy="3901257"/>
          </a:xfrm>
          <a:prstGeom prst="rect">
            <a:avLst/>
          </a:prstGeom>
        </p:spPr>
      </p:pic>
    </p:spTree>
    <p:extLst>
      <p:ext uri="{BB962C8B-B14F-4D97-AF65-F5344CB8AC3E}">
        <p14:creationId xmlns:p14="http://schemas.microsoft.com/office/powerpoint/2010/main" val="935424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CF29-CE89-F218-B5E0-7DCA0615FEC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F416D99-B8DB-A45E-C5EC-E19F30780174}"/>
              </a:ext>
            </a:extLst>
          </p:cNvPr>
          <p:cNvSpPr>
            <a:spLocks noGrp="1"/>
          </p:cNvSpPr>
          <p:nvPr>
            <p:ph idx="1"/>
          </p:nvPr>
        </p:nvSpPr>
        <p:spPr>
          <a:xfrm>
            <a:off x="0" y="0"/>
            <a:ext cx="12192000" cy="6858000"/>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Feature Relevance</a:t>
            </a:r>
            <a:r>
              <a:rPr lang="en-US" sz="2400" dirty="0">
                <a:latin typeface="Times New Roman" panose="02020603050405020304" pitchFamily="18" charset="0"/>
                <a:cs typeface="Times New Roman" panose="02020603050405020304" pitchFamily="18" charset="0"/>
              </a:rPr>
              <a:t>: The model tries to balance lowering the error and the penalty. If a feature's contribution isn't significant enough to justify its penalty, the model reduces its coefficient to zero, essentially removing it.</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733C75E-FF4E-D76A-9FE6-B273758666EB}"/>
              </a:ext>
            </a:extLst>
          </p:cNvPr>
          <p:cNvPicPr>
            <a:picLocks noChangeAspect="1"/>
          </p:cNvPicPr>
          <p:nvPr/>
        </p:nvPicPr>
        <p:blipFill rotWithShape="1">
          <a:blip r:embed="rId2"/>
          <a:srcRect b="35229"/>
          <a:stretch/>
        </p:blipFill>
        <p:spPr>
          <a:xfrm>
            <a:off x="56271" y="1024389"/>
            <a:ext cx="7121914" cy="2534738"/>
          </a:xfrm>
          <a:prstGeom prst="rect">
            <a:avLst/>
          </a:prstGeom>
        </p:spPr>
      </p:pic>
      <p:pic>
        <p:nvPicPr>
          <p:cNvPr id="8" name="Picture 7">
            <a:extLst>
              <a:ext uri="{FF2B5EF4-FFF2-40B4-BE49-F238E27FC236}">
                <a16:creationId xmlns:a16="http://schemas.microsoft.com/office/drawing/2014/main" id="{AFB65687-C944-7E8D-4348-CAFCA313BF45}"/>
              </a:ext>
            </a:extLst>
          </p:cNvPr>
          <p:cNvPicPr>
            <a:picLocks noChangeAspect="1"/>
          </p:cNvPicPr>
          <p:nvPr/>
        </p:nvPicPr>
        <p:blipFill>
          <a:blip r:embed="rId3"/>
          <a:stretch>
            <a:fillRect/>
          </a:stretch>
        </p:blipFill>
        <p:spPr>
          <a:xfrm>
            <a:off x="0" y="3607754"/>
            <a:ext cx="7467162" cy="917575"/>
          </a:xfrm>
          <a:prstGeom prst="rect">
            <a:avLst/>
          </a:prstGeom>
        </p:spPr>
      </p:pic>
      <p:pic>
        <p:nvPicPr>
          <p:cNvPr id="9" name="Picture 8">
            <a:extLst>
              <a:ext uri="{FF2B5EF4-FFF2-40B4-BE49-F238E27FC236}">
                <a16:creationId xmlns:a16="http://schemas.microsoft.com/office/drawing/2014/main" id="{F2DA138C-DA74-6EBD-0F79-1180D4756A66}"/>
              </a:ext>
            </a:extLst>
          </p:cNvPr>
          <p:cNvPicPr>
            <a:picLocks noChangeAspect="1"/>
          </p:cNvPicPr>
          <p:nvPr/>
        </p:nvPicPr>
        <p:blipFill rotWithShape="1">
          <a:blip r:embed="rId2"/>
          <a:srcRect t="66127"/>
          <a:stretch/>
        </p:blipFill>
        <p:spPr>
          <a:xfrm>
            <a:off x="0" y="5040859"/>
            <a:ext cx="7121914" cy="1325563"/>
          </a:xfrm>
          <a:prstGeom prst="rect">
            <a:avLst/>
          </a:prstGeom>
        </p:spPr>
      </p:pic>
    </p:spTree>
    <p:extLst>
      <p:ext uri="{BB962C8B-B14F-4D97-AF65-F5344CB8AC3E}">
        <p14:creationId xmlns:p14="http://schemas.microsoft.com/office/powerpoint/2010/main" val="3562391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1C1E-585A-2B25-925A-6BB74606A578}"/>
              </a:ext>
            </a:extLst>
          </p:cNvPr>
          <p:cNvSpPr>
            <a:spLocks noGrp="1"/>
          </p:cNvSpPr>
          <p:nvPr>
            <p:ph type="title"/>
          </p:nvPr>
        </p:nvSpPr>
        <p:spPr>
          <a:xfrm>
            <a:off x="0" y="1"/>
            <a:ext cx="11353800" cy="801857"/>
          </a:xfrm>
        </p:spPr>
        <p:txBody>
          <a:bodyPr>
            <a:normAutofit/>
          </a:bodyPr>
          <a:lstStyle/>
          <a:p>
            <a:r>
              <a:rPr lang="en-US" sz="3600" b="1" dirty="0">
                <a:latin typeface="Times New Roman" panose="02020603050405020304" pitchFamily="18" charset="0"/>
                <a:cs typeface="Times New Roman" panose="02020603050405020304" pitchFamily="18" charset="0"/>
              </a:rPr>
              <a:t>Workflow of Ridge:-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6D9341-96D2-09D6-0390-C137C4A30904}"/>
              </a:ext>
            </a:extLst>
          </p:cNvPr>
          <p:cNvSpPr>
            <a:spLocks noGrp="1"/>
          </p:cNvSpPr>
          <p:nvPr>
            <p:ph idx="1"/>
          </p:nvPr>
        </p:nvSpPr>
        <p:spPr>
          <a:xfrm>
            <a:off x="0" y="801858"/>
            <a:ext cx="11353800" cy="5375105"/>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3BBD1CD-0F06-DBCA-6835-EBBA22C20F8E}"/>
              </a:ext>
            </a:extLst>
          </p:cNvPr>
          <p:cNvPicPr>
            <a:picLocks noChangeAspect="1"/>
          </p:cNvPicPr>
          <p:nvPr/>
        </p:nvPicPr>
        <p:blipFill>
          <a:blip r:embed="rId2"/>
          <a:stretch>
            <a:fillRect/>
          </a:stretch>
        </p:blipFill>
        <p:spPr>
          <a:xfrm>
            <a:off x="1" y="681037"/>
            <a:ext cx="12192000" cy="5805476"/>
          </a:xfrm>
          <a:prstGeom prst="rect">
            <a:avLst/>
          </a:prstGeom>
        </p:spPr>
      </p:pic>
    </p:spTree>
    <p:extLst>
      <p:ext uri="{BB962C8B-B14F-4D97-AF65-F5344CB8AC3E}">
        <p14:creationId xmlns:p14="http://schemas.microsoft.com/office/powerpoint/2010/main" val="352490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2E37-7A54-08C7-5428-50618D88E2A4}"/>
              </a:ext>
            </a:extLst>
          </p:cNvPr>
          <p:cNvSpPr>
            <a:spLocks noGrp="1"/>
          </p:cNvSpPr>
          <p:nvPr>
            <p:ph type="title"/>
          </p:nvPr>
        </p:nvSpPr>
        <p:spPr/>
        <p:txBody>
          <a:bodyPr/>
          <a:lstStyle/>
          <a:p>
            <a:r>
              <a:rPr lang="en-US" dirty="0"/>
              <a:t> </a:t>
            </a:r>
            <a:endParaRPr lang="en-IN" dirty="0"/>
          </a:p>
        </p:txBody>
      </p:sp>
      <p:pic>
        <p:nvPicPr>
          <p:cNvPr id="4" name="Content Placeholder 3">
            <a:extLst>
              <a:ext uri="{FF2B5EF4-FFF2-40B4-BE49-F238E27FC236}">
                <a16:creationId xmlns:a16="http://schemas.microsoft.com/office/drawing/2014/main" id="{6B5EC8A1-9D7D-EF09-6F06-C1113FCECC0E}"/>
              </a:ext>
            </a:extLst>
          </p:cNvPr>
          <p:cNvPicPr>
            <a:picLocks noGrp="1" noChangeAspect="1"/>
          </p:cNvPicPr>
          <p:nvPr>
            <p:ph idx="1"/>
          </p:nvPr>
        </p:nvPicPr>
        <p:blipFill>
          <a:blip r:embed="rId2"/>
          <a:stretch>
            <a:fillRect/>
          </a:stretch>
        </p:blipFill>
        <p:spPr>
          <a:xfrm>
            <a:off x="98474" y="1565454"/>
            <a:ext cx="7444697" cy="3757465"/>
          </a:xfrm>
          <a:prstGeom prst="rect">
            <a:avLst/>
          </a:prstGeom>
        </p:spPr>
      </p:pic>
      <p:sp>
        <p:nvSpPr>
          <p:cNvPr id="6" name="TextBox 5">
            <a:extLst>
              <a:ext uri="{FF2B5EF4-FFF2-40B4-BE49-F238E27FC236}">
                <a16:creationId xmlns:a16="http://schemas.microsoft.com/office/drawing/2014/main" id="{20454998-460D-5FA3-5F82-82136749D366}"/>
              </a:ext>
            </a:extLst>
          </p:cNvPr>
          <p:cNvSpPr txBox="1"/>
          <p:nvPr/>
        </p:nvSpPr>
        <p:spPr>
          <a:xfrm>
            <a:off x="-98474" y="127615"/>
            <a:ext cx="12192000" cy="1200329"/>
          </a:xfrm>
          <a:prstGeom prst="rect">
            <a:avLst/>
          </a:prstGeom>
          <a:noFill/>
        </p:spPr>
        <p:txBody>
          <a:bodyPr wrap="square">
            <a:spAutoFit/>
          </a:bodyPr>
          <a:lstStyle/>
          <a:p>
            <a:pPr marL="0" indent="0">
              <a:buNone/>
            </a:pPr>
            <a:r>
              <a:rPr lang="en-US" sz="2400" b="1" dirty="0">
                <a:latin typeface="Times New Roman" panose="02020603050405020304" pitchFamily="18" charset="0"/>
                <a:cs typeface="Times New Roman" panose="02020603050405020304" pitchFamily="18" charset="0"/>
              </a:rPr>
              <a:t>Adding the Penalty Term</a:t>
            </a:r>
            <a:r>
              <a:rPr lang="en-US" sz="2400" dirty="0">
                <a:latin typeface="Times New Roman" panose="02020603050405020304" pitchFamily="18" charset="0"/>
                <a:cs typeface="Times New Roman" panose="02020603050405020304" pitchFamily="18" charset="0"/>
              </a:rPr>
              <a:t>: The Ridge cost function adds a penalty term (which is proportional to the sum of the squares of the coefficients) to the SSE. This combined cost function is what the model tries to minimize.</a:t>
            </a:r>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5ABF895-C542-CAB7-B2C2-5D73C143EBEB}"/>
              </a:ext>
            </a:extLst>
          </p:cNvPr>
          <p:cNvPicPr>
            <a:picLocks noChangeAspect="1"/>
          </p:cNvPicPr>
          <p:nvPr/>
        </p:nvPicPr>
        <p:blipFill>
          <a:blip r:embed="rId3"/>
          <a:stretch>
            <a:fillRect/>
          </a:stretch>
        </p:blipFill>
        <p:spPr>
          <a:xfrm>
            <a:off x="238051" y="5526160"/>
            <a:ext cx="5660653" cy="966715"/>
          </a:xfrm>
          <a:prstGeom prst="rect">
            <a:avLst/>
          </a:prstGeom>
        </p:spPr>
      </p:pic>
    </p:spTree>
    <p:extLst>
      <p:ext uri="{BB962C8B-B14F-4D97-AF65-F5344CB8AC3E}">
        <p14:creationId xmlns:p14="http://schemas.microsoft.com/office/powerpoint/2010/main" val="1219192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6763-FB5C-A1B1-BD03-95448BB9F2C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77A7E6D-EDE3-5454-5494-516D71816BCC}"/>
              </a:ext>
            </a:extLst>
          </p:cNvPr>
          <p:cNvSpPr>
            <a:spLocks noGrp="1"/>
          </p:cNvSpPr>
          <p:nvPr>
            <p:ph idx="1"/>
          </p:nvPr>
        </p:nvSpPr>
        <p:spPr>
          <a:xfrm>
            <a:off x="0" y="365124"/>
            <a:ext cx="12192000" cy="6492875"/>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Implementation Across Features</a:t>
            </a:r>
            <a:r>
              <a:rPr lang="en-US" sz="2400" dirty="0">
                <a:latin typeface="Times New Roman" panose="02020603050405020304" pitchFamily="18" charset="0"/>
                <a:cs typeface="Times New Roman" panose="02020603050405020304" pitchFamily="18" charset="0"/>
              </a:rPr>
              <a:t>: The penalty term affects each feature's coefficient individually. The larger the squared value of a coefficient, the larger the penalty, which increases the overall cost.</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15223F1-2EB5-7F76-A013-F1B8FC839E88}"/>
              </a:ext>
            </a:extLst>
          </p:cNvPr>
          <p:cNvPicPr>
            <a:picLocks noChangeAspect="1"/>
          </p:cNvPicPr>
          <p:nvPr/>
        </p:nvPicPr>
        <p:blipFill>
          <a:blip r:embed="rId2"/>
          <a:stretch>
            <a:fillRect/>
          </a:stretch>
        </p:blipFill>
        <p:spPr>
          <a:xfrm>
            <a:off x="98474" y="1419534"/>
            <a:ext cx="4195029" cy="853226"/>
          </a:xfrm>
          <a:prstGeom prst="rect">
            <a:avLst/>
          </a:prstGeom>
        </p:spPr>
      </p:pic>
      <p:sp>
        <p:nvSpPr>
          <p:cNvPr id="9" name="TextBox 8">
            <a:extLst>
              <a:ext uri="{FF2B5EF4-FFF2-40B4-BE49-F238E27FC236}">
                <a16:creationId xmlns:a16="http://schemas.microsoft.com/office/drawing/2014/main" id="{E7C05B5C-6043-25D2-B16D-494786719B5E}"/>
              </a:ext>
            </a:extLst>
          </p:cNvPr>
          <p:cNvSpPr txBox="1"/>
          <p:nvPr/>
        </p:nvSpPr>
        <p:spPr>
          <a:xfrm>
            <a:off x="0" y="2055813"/>
            <a:ext cx="12192000" cy="830997"/>
          </a:xfrm>
          <a:prstGeom prst="rect">
            <a:avLst/>
          </a:prstGeom>
          <a:noFill/>
        </p:spPr>
        <p:txBody>
          <a:bodyPr wrap="square">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To address this, </a:t>
            </a:r>
            <a:endParaRPr lang="en-IN"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3A9FF41-056F-FECC-4457-9F02969EA556}"/>
              </a:ext>
            </a:extLst>
          </p:cNvPr>
          <p:cNvPicPr>
            <a:picLocks noChangeAspect="1"/>
          </p:cNvPicPr>
          <p:nvPr/>
        </p:nvPicPr>
        <p:blipFill>
          <a:blip r:embed="rId3"/>
          <a:stretch>
            <a:fillRect/>
          </a:stretch>
        </p:blipFill>
        <p:spPr>
          <a:xfrm>
            <a:off x="98474" y="3003766"/>
            <a:ext cx="9147756" cy="1754932"/>
          </a:xfrm>
          <a:prstGeom prst="rect">
            <a:avLst/>
          </a:prstGeom>
        </p:spPr>
      </p:pic>
      <p:sp>
        <p:nvSpPr>
          <p:cNvPr id="13" name="TextBox 12">
            <a:extLst>
              <a:ext uri="{FF2B5EF4-FFF2-40B4-BE49-F238E27FC236}">
                <a16:creationId xmlns:a16="http://schemas.microsoft.com/office/drawing/2014/main" id="{70973D53-EC8E-BA9B-CF23-CE89A27BB5DA}"/>
              </a:ext>
            </a:extLst>
          </p:cNvPr>
          <p:cNvSpPr txBox="1"/>
          <p:nvPr/>
        </p:nvSpPr>
        <p:spPr>
          <a:xfrm>
            <a:off x="98474" y="5142940"/>
            <a:ext cx="12093526"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Feature Shrinkage</a:t>
            </a:r>
            <a:r>
              <a:rPr lang="en-US" sz="2400" dirty="0">
                <a:latin typeface="Times New Roman" panose="02020603050405020304" pitchFamily="18" charset="0"/>
                <a:cs typeface="Times New Roman" panose="02020603050405020304" pitchFamily="18" charset="0"/>
              </a:rPr>
              <a:t>: Unlike LASSO, Ridge regression doesn’t set coefficients to zero. It only shrinks them, which means all features remain in the model but with reduced influence.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1113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3BCD-A14B-63FB-18D2-83D103C1007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581B96E-9385-385F-8F69-68083638ED6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D324ED3-E69C-2807-541D-3BC44584FE92}"/>
              </a:ext>
            </a:extLst>
          </p:cNvPr>
          <p:cNvPicPr>
            <a:picLocks noChangeAspect="1"/>
          </p:cNvPicPr>
          <p:nvPr/>
        </p:nvPicPr>
        <p:blipFill>
          <a:blip r:embed="rId2"/>
          <a:stretch>
            <a:fillRect/>
          </a:stretch>
        </p:blipFill>
        <p:spPr>
          <a:xfrm>
            <a:off x="0" y="3090"/>
            <a:ext cx="12197498" cy="6854909"/>
          </a:xfrm>
          <a:prstGeom prst="rect">
            <a:avLst/>
          </a:prstGeom>
        </p:spPr>
      </p:pic>
    </p:spTree>
    <p:extLst>
      <p:ext uri="{BB962C8B-B14F-4D97-AF65-F5344CB8AC3E}">
        <p14:creationId xmlns:p14="http://schemas.microsoft.com/office/powerpoint/2010/main" val="854793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9C95-7C8E-B5EB-F9A2-0DDF6FBA34C5}"/>
              </a:ext>
            </a:extLst>
          </p:cNvPr>
          <p:cNvSpPr>
            <a:spLocks noGrp="1"/>
          </p:cNvSpPr>
          <p:nvPr>
            <p:ph type="title"/>
          </p:nvPr>
        </p:nvSpPr>
        <p:spPr>
          <a:xfrm>
            <a:off x="168812" y="1"/>
            <a:ext cx="11184988" cy="1026941"/>
          </a:xfrm>
        </p:spPr>
        <p:txBody>
          <a:bodyPr>
            <a:normAutofit/>
          </a:bodyPr>
          <a:lstStyle/>
          <a:p>
            <a:r>
              <a:rPr lang="en-IN" sz="2800" b="1" dirty="0">
                <a:latin typeface="Times New Roman" panose="02020603050405020304" pitchFamily="18" charset="0"/>
                <a:cs typeface="Times New Roman" panose="02020603050405020304" pitchFamily="18" charset="0"/>
              </a:rPr>
              <a:t>Elastic Net Regression</a:t>
            </a:r>
          </a:p>
        </p:txBody>
      </p:sp>
      <p:sp>
        <p:nvSpPr>
          <p:cNvPr id="3" name="Content Placeholder 2">
            <a:extLst>
              <a:ext uri="{FF2B5EF4-FFF2-40B4-BE49-F238E27FC236}">
                <a16:creationId xmlns:a16="http://schemas.microsoft.com/office/drawing/2014/main" id="{9D41E746-79D1-FF6F-9F79-DFC4CC513F4B}"/>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5EF4AEFA-53C5-7E38-BDC9-9DB0615DD38E}"/>
              </a:ext>
            </a:extLst>
          </p:cNvPr>
          <p:cNvPicPr>
            <a:picLocks noChangeAspect="1"/>
          </p:cNvPicPr>
          <p:nvPr/>
        </p:nvPicPr>
        <p:blipFill>
          <a:blip r:embed="rId2"/>
          <a:stretch>
            <a:fillRect/>
          </a:stretch>
        </p:blipFill>
        <p:spPr>
          <a:xfrm>
            <a:off x="0" y="1026942"/>
            <a:ext cx="12118348" cy="5150021"/>
          </a:xfrm>
          <a:prstGeom prst="rect">
            <a:avLst/>
          </a:prstGeom>
        </p:spPr>
      </p:pic>
    </p:spTree>
    <p:extLst>
      <p:ext uri="{BB962C8B-B14F-4D97-AF65-F5344CB8AC3E}">
        <p14:creationId xmlns:p14="http://schemas.microsoft.com/office/powerpoint/2010/main" val="996583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34BD-D090-74FD-7705-B4598BD1AC7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4EE26B4-26BC-6AAB-BEF7-C8CA735F9C5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9FFEDB1-3D25-26F1-661F-58DF256FDE72}"/>
              </a:ext>
            </a:extLst>
          </p:cNvPr>
          <p:cNvPicPr>
            <a:picLocks noChangeAspect="1"/>
          </p:cNvPicPr>
          <p:nvPr/>
        </p:nvPicPr>
        <p:blipFill>
          <a:blip r:embed="rId2"/>
          <a:stretch>
            <a:fillRect/>
          </a:stretch>
        </p:blipFill>
        <p:spPr>
          <a:xfrm>
            <a:off x="149314" y="562085"/>
            <a:ext cx="12042686" cy="5733830"/>
          </a:xfrm>
          <a:prstGeom prst="rect">
            <a:avLst/>
          </a:prstGeom>
        </p:spPr>
      </p:pic>
    </p:spTree>
    <p:extLst>
      <p:ext uri="{BB962C8B-B14F-4D97-AF65-F5344CB8AC3E}">
        <p14:creationId xmlns:p14="http://schemas.microsoft.com/office/powerpoint/2010/main" val="282709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8D35-3DE0-3A88-5CC1-37D930DF2C8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31FE36A-D4D1-3E59-F8BF-5AAAAEAEA71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4D87EDD-1361-A86D-9705-220A3B4C6198}"/>
              </a:ext>
            </a:extLst>
          </p:cNvPr>
          <p:cNvPicPr>
            <a:picLocks noChangeAspect="1"/>
          </p:cNvPicPr>
          <p:nvPr/>
        </p:nvPicPr>
        <p:blipFill>
          <a:blip r:embed="rId2"/>
          <a:stretch>
            <a:fillRect/>
          </a:stretch>
        </p:blipFill>
        <p:spPr>
          <a:xfrm>
            <a:off x="311696" y="914400"/>
            <a:ext cx="11568608" cy="4783015"/>
          </a:xfrm>
          <a:prstGeom prst="rect">
            <a:avLst/>
          </a:prstGeom>
        </p:spPr>
      </p:pic>
    </p:spTree>
    <p:extLst>
      <p:ext uri="{BB962C8B-B14F-4D97-AF65-F5344CB8AC3E}">
        <p14:creationId xmlns:p14="http://schemas.microsoft.com/office/powerpoint/2010/main" val="4247663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105B-976A-197D-F28A-ECF247D22C48}"/>
              </a:ext>
            </a:extLst>
          </p:cNvPr>
          <p:cNvSpPr>
            <a:spLocks noGrp="1"/>
          </p:cNvSpPr>
          <p:nvPr>
            <p:ph type="title"/>
          </p:nvPr>
        </p:nvSpPr>
        <p:spPr>
          <a:xfrm>
            <a:off x="239151" y="652902"/>
            <a:ext cx="11114649" cy="886264"/>
          </a:xfrm>
        </p:spPr>
        <p:txBody>
          <a:bodyPr>
            <a:normAutofit/>
          </a:bodyPr>
          <a:lstStyle/>
          <a:p>
            <a:r>
              <a:rPr lang="en-IN" sz="4000" b="1" dirty="0">
                <a:latin typeface="Times New Roman" panose="02020603050405020304" pitchFamily="18" charset="0"/>
                <a:cs typeface="Times New Roman" panose="02020603050405020304" pitchFamily="18" charset="0"/>
              </a:rPr>
              <a:t>Least squares regression:-</a:t>
            </a:r>
          </a:p>
        </p:txBody>
      </p:sp>
      <p:sp>
        <p:nvSpPr>
          <p:cNvPr id="3" name="Content Placeholder 2">
            <a:extLst>
              <a:ext uri="{FF2B5EF4-FFF2-40B4-BE49-F238E27FC236}">
                <a16:creationId xmlns:a16="http://schemas.microsoft.com/office/drawing/2014/main" id="{1A2259F1-5559-26F3-CA5B-3610F4B4C7F1}"/>
              </a:ext>
            </a:extLst>
          </p:cNvPr>
          <p:cNvSpPr>
            <a:spLocks noGrp="1"/>
          </p:cNvSpPr>
          <p:nvPr>
            <p:ph idx="1"/>
          </p:nvPr>
        </p:nvSpPr>
        <p:spPr/>
        <p:txBody>
          <a:bodyPr/>
          <a:lstStyle/>
          <a:p>
            <a:pPr marL="0" indent="0">
              <a:buNone/>
            </a:pPr>
            <a:r>
              <a:rPr lang="en-US" dirty="0"/>
              <a:t> </a:t>
            </a:r>
            <a:endParaRPr lang="en-IN" dirty="0"/>
          </a:p>
        </p:txBody>
      </p:sp>
      <p:sp>
        <p:nvSpPr>
          <p:cNvPr id="9" name="TextBox 8">
            <a:extLst>
              <a:ext uri="{FF2B5EF4-FFF2-40B4-BE49-F238E27FC236}">
                <a16:creationId xmlns:a16="http://schemas.microsoft.com/office/drawing/2014/main" id="{232CB26B-AA77-C676-5335-BC68E4CA1E92}"/>
              </a:ext>
            </a:extLst>
          </p:cNvPr>
          <p:cNvSpPr txBox="1"/>
          <p:nvPr/>
        </p:nvSpPr>
        <p:spPr>
          <a:xfrm>
            <a:off x="119575" y="1927275"/>
            <a:ext cx="11952849" cy="3785652"/>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The least squares method is a general technique used in various types of regression models, including linear regression and polynomial regression. When you apply the least squares method specifically in the context of these regression models, it's often referred to as least squares regression.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3161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E086-D401-B969-6375-89E5B82F39B0}"/>
              </a:ext>
            </a:extLst>
          </p:cNvPr>
          <p:cNvSpPr>
            <a:spLocks noGrp="1"/>
          </p:cNvSpPr>
          <p:nvPr>
            <p:ph type="title"/>
          </p:nvPr>
        </p:nvSpPr>
        <p:spPr>
          <a:xfrm>
            <a:off x="838200" y="1"/>
            <a:ext cx="10515600" cy="801857"/>
          </a:xfrm>
        </p:spPr>
        <p:txBody>
          <a:bodyPr>
            <a:normAutofit/>
          </a:bodyPr>
          <a:lstStyle/>
          <a:p>
            <a:r>
              <a:rPr lang="en-US" sz="4000" b="1" dirty="0">
                <a:latin typeface="Times New Roman" panose="02020603050405020304" pitchFamily="18" charset="0"/>
                <a:cs typeface="Times New Roman" panose="02020603050405020304" pitchFamily="18" charset="0"/>
              </a:rPr>
              <a:t>Least Squares Method:-</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084AFF-92B9-48A8-4E94-EB5DC1F903C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DF46DA2-0BA5-2038-77C7-F89B76CE333F}"/>
              </a:ext>
            </a:extLst>
          </p:cNvPr>
          <p:cNvPicPr>
            <a:picLocks noChangeAspect="1"/>
          </p:cNvPicPr>
          <p:nvPr/>
        </p:nvPicPr>
        <p:blipFill>
          <a:blip r:embed="rId2"/>
          <a:stretch>
            <a:fillRect/>
          </a:stretch>
        </p:blipFill>
        <p:spPr>
          <a:xfrm>
            <a:off x="276001" y="801858"/>
            <a:ext cx="8330752" cy="2088980"/>
          </a:xfrm>
          <a:prstGeom prst="rect">
            <a:avLst/>
          </a:prstGeom>
        </p:spPr>
      </p:pic>
      <p:pic>
        <p:nvPicPr>
          <p:cNvPr id="9" name="Picture 8">
            <a:extLst>
              <a:ext uri="{FF2B5EF4-FFF2-40B4-BE49-F238E27FC236}">
                <a16:creationId xmlns:a16="http://schemas.microsoft.com/office/drawing/2014/main" id="{AABE7439-EFA7-F3E0-AB81-C946D98C427D}"/>
              </a:ext>
            </a:extLst>
          </p:cNvPr>
          <p:cNvPicPr>
            <a:picLocks noChangeAspect="1"/>
          </p:cNvPicPr>
          <p:nvPr/>
        </p:nvPicPr>
        <p:blipFill>
          <a:blip r:embed="rId3"/>
          <a:stretch>
            <a:fillRect/>
          </a:stretch>
        </p:blipFill>
        <p:spPr>
          <a:xfrm>
            <a:off x="276001" y="3319316"/>
            <a:ext cx="6019800" cy="3286125"/>
          </a:xfrm>
          <a:prstGeom prst="rect">
            <a:avLst/>
          </a:prstGeom>
        </p:spPr>
      </p:pic>
    </p:spTree>
    <p:extLst>
      <p:ext uri="{BB962C8B-B14F-4D97-AF65-F5344CB8AC3E}">
        <p14:creationId xmlns:p14="http://schemas.microsoft.com/office/powerpoint/2010/main" val="2852753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35E5-6501-EAB2-2390-F1BCB4CABE2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268F18F-F6D8-A6D2-A8D2-746C5003D85D}"/>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A4DD848C-723C-AC27-2B2B-8519630ED719}"/>
              </a:ext>
            </a:extLst>
          </p:cNvPr>
          <p:cNvSpPr txBox="1"/>
          <p:nvPr/>
        </p:nvSpPr>
        <p:spPr>
          <a:xfrm>
            <a:off x="0" y="11182"/>
            <a:ext cx="11394832"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Using least square regression in classification:-</a:t>
            </a:r>
            <a:endParaRPr lang="en-IN" sz="4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8EA0D9C-41BF-47F9-CF1C-F08EEB4704D7}"/>
              </a:ext>
            </a:extLst>
          </p:cNvPr>
          <p:cNvPicPr>
            <a:picLocks noChangeAspect="1"/>
          </p:cNvPicPr>
          <p:nvPr/>
        </p:nvPicPr>
        <p:blipFill>
          <a:blip r:embed="rId2"/>
          <a:stretch>
            <a:fillRect/>
          </a:stretch>
        </p:blipFill>
        <p:spPr>
          <a:xfrm>
            <a:off x="115765" y="854004"/>
            <a:ext cx="7638827" cy="4744937"/>
          </a:xfrm>
          <a:prstGeom prst="rect">
            <a:avLst/>
          </a:prstGeom>
        </p:spPr>
      </p:pic>
      <p:pic>
        <p:nvPicPr>
          <p:cNvPr id="9" name="Picture 8">
            <a:extLst>
              <a:ext uri="{FF2B5EF4-FFF2-40B4-BE49-F238E27FC236}">
                <a16:creationId xmlns:a16="http://schemas.microsoft.com/office/drawing/2014/main" id="{582A9501-CFE3-D6DA-BFB5-C398FE0E0B74}"/>
              </a:ext>
            </a:extLst>
          </p:cNvPr>
          <p:cNvPicPr>
            <a:picLocks noChangeAspect="1"/>
          </p:cNvPicPr>
          <p:nvPr/>
        </p:nvPicPr>
        <p:blipFill>
          <a:blip r:embed="rId3"/>
          <a:stretch>
            <a:fillRect/>
          </a:stretch>
        </p:blipFill>
        <p:spPr>
          <a:xfrm>
            <a:off x="194380" y="5795889"/>
            <a:ext cx="8124487" cy="762147"/>
          </a:xfrm>
          <a:prstGeom prst="rect">
            <a:avLst/>
          </a:prstGeom>
        </p:spPr>
      </p:pic>
    </p:spTree>
    <p:extLst>
      <p:ext uri="{BB962C8B-B14F-4D97-AF65-F5344CB8AC3E}">
        <p14:creationId xmlns:p14="http://schemas.microsoft.com/office/powerpoint/2010/main" val="1632508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3554-0447-8144-FADC-5AEA2950AC9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9E826B9-623B-96F2-D0A2-20C72A26EDC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9C9C6E2-A36A-F85E-E627-C23D02C51AD3}"/>
              </a:ext>
            </a:extLst>
          </p:cNvPr>
          <p:cNvPicPr>
            <a:picLocks noChangeAspect="1"/>
          </p:cNvPicPr>
          <p:nvPr/>
        </p:nvPicPr>
        <p:blipFill>
          <a:blip r:embed="rId2"/>
          <a:stretch>
            <a:fillRect/>
          </a:stretch>
        </p:blipFill>
        <p:spPr>
          <a:xfrm>
            <a:off x="253218" y="79413"/>
            <a:ext cx="9861632" cy="6699173"/>
          </a:xfrm>
          <a:prstGeom prst="rect">
            <a:avLst/>
          </a:prstGeom>
        </p:spPr>
      </p:pic>
    </p:spTree>
    <p:extLst>
      <p:ext uri="{BB962C8B-B14F-4D97-AF65-F5344CB8AC3E}">
        <p14:creationId xmlns:p14="http://schemas.microsoft.com/office/powerpoint/2010/main" val="1946817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E823-B989-8256-C19D-B3E50DDB42E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F0EE5D5-ADA7-AD1C-2654-DD3E5CD42C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D3C56A5-0621-A405-2E3A-BDF26B06BB41}"/>
              </a:ext>
            </a:extLst>
          </p:cNvPr>
          <p:cNvPicPr>
            <a:picLocks noChangeAspect="1"/>
          </p:cNvPicPr>
          <p:nvPr/>
        </p:nvPicPr>
        <p:blipFill>
          <a:blip r:embed="rId2"/>
          <a:stretch>
            <a:fillRect/>
          </a:stretch>
        </p:blipFill>
        <p:spPr>
          <a:xfrm>
            <a:off x="112541" y="0"/>
            <a:ext cx="6876560" cy="2912012"/>
          </a:xfrm>
          <a:prstGeom prst="rect">
            <a:avLst/>
          </a:prstGeom>
        </p:spPr>
      </p:pic>
      <p:pic>
        <p:nvPicPr>
          <p:cNvPr id="7" name="Picture 6">
            <a:extLst>
              <a:ext uri="{FF2B5EF4-FFF2-40B4-BE49-F238E27FC236}">
                <a16:creationId xmlns:a16="http://schemas.microsoft.com/office/drawing/2014/main" id="{CFA661BB-E306-2646-3A63-07368FD213D7}"/>
              </a:ext>
            </a:extLst>
          </p:cNvPr>
          <p:cNvPicPr>
            <a:picLocks noChangeAspect="1"/>
          </p:cNvPicPr>
          <p:nvPr/>
        </p:nvPicPr>
        <p:blipFill>
          <a:blip r:embed="rId3"/>
          <a:stretch>
            <a:fillRect/>
          </a:stretch>
        </p:blipFill>
        <p:spPr>
          <a:xfrm>
            <a:off x="112541" y="3277136"/>
            <a:ext cx="4997639" cy="3580863"/>
          </a:xfrm>
          <a:prstGeom prst="rect">
            <a:avLst/>
          </a:prstGeom>
        </p:spPr>
      </p:pic>
    </p:spTree>
    <p:extLst>
      <p:ext uri="{BB962C8B-B14F-4D97-AF65-F5344CB8AC3E}">
        <p14:creationId xmlns:p14="http://schemas.microsoft.com/office/powerpoint/2010/main" val="462847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2D20-190C-A29B-6F8B-CBC0FA71048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CADB3AE-0C3A-A5B8-3401-39994009AE5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831B893-C5E4-D969-30AF-355E2E84BEED}"/>
              </a:ext>
            </a:extLst>
          </p:cNvPr>
          <p:cNvPicPr>
            <a:picLocks noChangeAspect="1"/>
          </p:cNvPicPr>
          <p:nvPr/>
        </p:nvPicPr>
        <p:blipFill>
          <a:blip r:embed="rId2"/>
          <a:stretch>
            <a:fillRect/>
          </a:stretch>
        </p:blipFill>
        <p:spPr>
          <a:xfrm>
            <a:off x="0" y="0"/>
            <a:ext cx="7484012" cy="5438876"/>
          </a:xfrm>
          <a:prstGeom prst="rect">
            <a:avLst/>
          </a:prstGeom>
        </p:spPr>
      </p:pic>
      <p:pic>
        <p:nvPicPr>
          <p:cNvPr id="7" name="Picture 6">
            <a:extLst>
              <a:ext uri="{FF2B5EF4-FFF2-40B4-BE49-F238E27FC236}">
                <a16:creationId xmlns:a16="http://schemas.microsoft.com/office/drawing/2014/main" id="{70593F55-9990-CF21-2E1F-9DFF83E97409}"/>
              </a:ext>
            </a:extLst>
          </p:cNvPr>
          <p:cNvPicPr>
            <a:picLocks noChangeAspect="1"/>
          </p:cNvPicPr>
          <p:nvPr/>
        </p:nvPicPr>
        <p:blipFill>
          <a:blip r:embed="rId3"/>
          <a:stretch>
            <a:fillRect/>
          </a:stretch>
        </p:blipFill>
        <p:spPr>
          <a:xfrm>
            <a:off x="134156" y="5573813"/>
            <a:ext cx="8627925" cy="1124683"/>
          </a:xfrm>
          <a:prstGeom prst="rect">
            <a:avLst/>
          </a:prstGeom>
        </p:spPr>
      </p:pic>
    </p:spTree>
    <p:extLst>
      <p:ext uri="{BB962C8B-B14F-4D97-AF65-F5344CB8AC3E}">
        <p14:creationId xmlns:p14="http://schemas.microsoft.com/office/powerpoint/2010/main" val="483747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30EC1-A9B3-F4CF-F8CA-E217B9A6E76F}"/>
              </a:ext>
            </a:extLst>
          </p:cNvPr>
          <p:cNvSpPr>
            <a:spLocks noGrp="1"/>
          </p:cNvSpPr>
          <p:nvPr>
            <p:ph type="title"/>
          </p:nvPr>
        </p:nvSpPr>
        <p:spPr>
          <a:xfrm>
            <a:off x="838200" y="1"/>
            <a:ext cx="10515600" cy="681036"/>
          </a:xfrm>
        </p:spPr>
        <p:txBody>
          <a:bodyPr>
            <a:noAutofit/>
          </a:bodyPr>
          <a:lstStyle/>
          <a:p>
            <a:pPr algn="ctr"/>
            <a:r>
              <a:rPr lang="en-IN" b="1" dirty="0">
                <a:latin typeface="Times New Roman" panose="02020603050405020304" pitchFamily="18" charset="0"/>
                <a:cs typeface="Times New Roman" panose="02020603050405020304" pitchFamily="18" charset="0"/>
              </a:rPr>
              <a:t>Perceptron</a:t>
            </a:r>
          </a:p>
        </p:txBody>
      </p:sp>
      <p:sp>
        <p:nvSpPr>
          <p:cNvPr id="3" name="Content Placeholder 2">
            <a:extLst>
              <a:ext uri="{FF2B5EF4-FFF2-40B4-BE49-F238E27FC236}">
                <a16:creationId xmlns:a16="http://schemas.microsoft.com/office/drawing/2014/main" id="{5D72AD07-3628-9EF7-DC3A-853A2E01D90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DF2D1D5-7EF5-08D7-1143-1DDBD2524A62}"/>
              </a:ext>
            </a:extLst>
          </p:cNvPr>
          <p:cNvPicPr>
            <a:picLocks noChangeAspect="1"/>
          </p:cNvPicPr>
          <p:nvPr/>
        </p:nvPicPr>
        <p:blipFill>
          <a:blip r:embed="rId2"/>
          <a:stretch>
            <a:fillRect/>
          </a:stretch>
        </p:blipFill>
        <p:spPr>
          <a:xfrm>
            <a:off x="838200" y="681037"/>
            <a:ext cx="10515600" cy="6176963"/>
          </a:xfrm>
          <a:prstGeom prst="rect">
            <a:avLst/>
          </a:prstGeom>
        </p:spPr>
      </p:pic>
    </p:spTree>
    <p:extLst>
      <p:ext uri="{BB962C8B-B14F-4D97-AF65-F5344CB8AC3E}">
        <p14:creationId xmlns:p14="http://schemas.microsoft.com/office/powerpoint/2010/main" val="2240577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EC57-8818-B1D4-418D-32956088421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88BE042-F9EF-58FC-32F1-13024DB024C2}"/>
              </a:ext>
            </a:extLst>
          </p:cNvPr>
          <p:cNvSpPr>
            <a:spLocks noGrp="1"/>
          </p:cNvSpPr>
          <p:nvPr>
            <p:ph idx="1"/>
          </p:nvPr>
        </p:nvSpPr>
        <p:spPr>
          <a:xfrm>
            <a:off x="0" y="126608"/>
            <a:ext cx="12070080" cy="6541477"/>
          </a:xfrm>
        </p:spPr>
        <p:txBody>
          <a:bodyPr/>
          <a:lstStyle/>
          <a:p>
            <a:pPr marL="0" indent="0">
              <a:buNone/>
            </a:pPr>
            <a:r>
              <a:rPr lang="en-US" sz="2400" b="1" kern="100" dirty="0">
                <a:effectLst/>
                <a:latin typeface="Times New Roman" panose="02020603050405020304" pitchFamily="18" charset="0"/>
                <a:ea typeface="Calibri" panose="020F0502020204030204" pitchFamily="34" charset="0"/>
              </a:rPr>
              <a:t>In this given example, suppose, lets consider, artists are good, weather is not good, friends are good and foods are all served. Now, with the help of perceptron, we will decide whether we should go to concert or not. </a:t>
            </a:r>
            <a:endParaRPr lang="en-IN" sz="2400" b="1" kern="100" dirty="0">
              <a:effectLst/>
              <a:latin typeface="Times New Roman" panose="02020603050405020304" pitchFamily="18" charset="0"/>
              <a:ea typeface="Calibri" panose="020F0502020204030204" pitchFamily="34" charset="0"/>
            </a:endParaRPr>
          </a:p>
          <a:p>
            <a:pPr marL="0" indent="0">
              <a:buNone/>
            </a:pPr>
            <a:endParaRPr lang="en-IN" dirty="0"/>
          </a:p>
        </p:txBody>
      </p:sp>
      <p:pic>
        <p:nvPicPr>
          <p:cNvPr id="5" name="Picture 4">
            <a:extLst>
              <a:ext uri="{FF2B5EF4-FFF2-40B4-BE49-F238E27FC236}">
                <a16:creationId xmlns:a16="http://schemas.microsoft.com/office/drawing/2014/main" id="{6B7C0AD9-9EB6-64B6-9ACD-CE1068168834}"/>
              </a:ext>
            </a:extLst>
          </p:cNvPr>
          <p:cNvPicPr>
            <a:picLocks noChangeAspect="1"/>
          </p:cNvPicPr>
          <p:nvPr/>
        </p:nvPicPr>
        <p:blipFill>
          <a:blip r:embed="rId2"/>
          <a:stretch>
            <a:fillRect/>
          </a:stretch>
        </p:blipFill>
        <p:spPr>
          <a:xfrm>
            <a:off x="323557" y="1369758"/>
            <a:ext cx="10311618" cy="5298327"/>
          </a:xfrm>
          <a:prstGeom prst="rect">
            <a:avLst/>
          </a:prstGeom>
        </p:spPr>
      </p:pic>
    </p:spTree>
    <p:extLst>
      <p:ext uri="{BB962C8B-B14F-4D97-AF65-F5344CB8AC3E}">
        <p14:creationId xmlns:p14="http://schemas.microsoft.com/office/powerpoint/2010/main" val="779630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2DFC-B10F-CB7E-8DEA-33DB70433F8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7F6942E-9F50-2F67-FDDA-C701F9CE8607}"/>
              </a:ext>
            </a:extLst>
          </p:cNvPr>
          <p:cNvSpPr>
            <a:spLocks noGrp="1"/>
          </p:cNvSpPr>
          <p:nvPr>
            <p:ph idx="1"/>
          </p:nvPr>
        </p:nvSpPr>
        <p:spPr>
          <a:xfrm>
            <a:off x="333329" y="2124221"/>
            <a:ext cx="11020471" cy="4052741"/>
          </a:xfrm>
        </p:spPr>
        <p:txBody>
          <a:bodyPr/>
          <a:lstStyle/>
          <a:p>
            <a:pPr marL="0" indent="0">
              <a:buNone/>
            </a:pPr>
            <a:r>
              <a:rPr lang="en-US" dirty="0"/>
              <a:t> </a:t>
            </a:r>
            <a:r>
              <a:rPr lang="en-US" sz="2400" dirty="0">
                <a:latin typeface="Times New Roman" panose="02020603050405020304" pitchFamily="18" charset="0"/>
                <a:cs typeface="Times New Roman" panose="02020603050405020304" pitchFamily="18" charset="0"/>
              </a:rPr>
              <a:t>Suppose, threshold is set as 2.1:-</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228559-BDFC-0B8C-2DED-27577A7361EB}"/>
              </a:ext>
            </a:extLst>
          </p:cNvPr>
          <p:cNvPicPr>
            <a:picLocks noChangeAspect="1"/>
          </p:cNvPicPr>
          <p:nvPr/>
        </p:nvPicPr>
        <p:blipFill>
          <a:blip r:embed="rId2"/>
          <a:stretch>
            <a:fillRect/>
          </a:stretch>
        </p:blipFill>
        <p:spPr>
          <a:xfrm>
            <a:off x="333329" y="209782"/>
            <a:ext cx="9635683" cy="1636248"/>
          </a:xfrm>
          <a:prstGeom prst="rect">
            <a:avLst/>
          </a:prstGeom>
        </p:spPr>
      </p:pic>
      <p:pic>
        <p:nvPicPr>
          <p:cNvPr id="7" name="Picture 6">
            <a:extLst>
              <a:ext uri="{FF2B5EF4-FFF2-40B4-BE49-F238E27FC236}">
                <a16:creationId xmlns:a16="http://schemas.microsoft.com/office/drawing/2014/main" id="{4016A96E-EA63-049B-122A-391B8A4968F7}"/>
              </a:ext>
            </a:extLst>
          </p:cNvPr>
          <p:cNvPicPr>
            <a:picLocks noChangeAspect="1"/>
          </p:cNvPicPr>
          <p:nvPr/>
        </p:nvPicPr>
        <p:blipFill>
          <a:blip r:embed="rId3"/>
          <a:stretch>
            <a:fillRect/>
          </a:stretch>
        </p:blipFill>
        <p:spPr>
          <a:xfrm>
            <a:off x="838199" y="2740890"/>
            <a:ext cx="8901857" cy="4117109"/>
          </a:xfrm>
          <a:prstGeom prst="rect">
            <a:avLst/>
          </a:prstGeom>
        </p:spPr>
      </p:pic>
    </p:spTree>
    <p:extLst>
      <p:ext uri="{BB962C8B-B14F-4D97-AF65-F5344CB8AC3E}">
        <p14:creationId xmlns:p14="http://schemas.microsoft.com/office/powerpoint/2010/main" val="1509172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99265-44BF-09AD-9A5F-C3C54FCB79B5}"/>
              </a:ext>
            </a:extLst>
          </p:cNvPr>
          <p:cNvSpPr>
            <a:spLocks noGrp="1"/>
          </p:cNvSpPr>
          <p:nvPr>
            <p:ph type="title"/>
          </p:nvPr>
        </p:nvSpPr>
        <p:spPr>
          <a:xfrm>
            <a:off x="295422" y="1"/>
            <a:ext cx="11058378" cy="681036"/>
          </a:xfrm>
        </p:spPr>
        <p:txBody>
          <a:bodyPr>
            <a:normAutofit/>
          </a:bodyPr>
          <a:lstStyle/>
          <a:p>
            <a:pPr algn="ctr"/>
            <a:r>
              <a:rPr lang="en-US" sz="3600" b="1" dirty="0">
                <a:latin typeface="Times New Roman" panose="02020603050405020304" pitchFamily="18" charset="0"/>
                <a:cs typeface="Times New Roman" panose="02020603050405020304" pitchFamily="18" charset="0"/>
              </a:rPr>
              <a:t>Pictorial Representation of a perceptron:-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D61859-E6EB-A3FB-DC9E-08E68475319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4727DB7-D940-D0F4-D72C-1ECCE7F966B8}"/>
              </a:ext>
            </a:extLst>
          </p:cNvPr>
          <p:cNvPicPr>
            <a:picLocks noChangeAspect="1"/>
          </p:cNvPicPr>
          <p:nvPr/>
        </p:nvPicPr>
        <p:blipFill>
          <a:blip r:embed="rId2"/>
          <a:stretch>
            <a:fillRect/>
          </a:stretch>
        </p:blipFill>
        <p:spPr>
          <a:xfrm>
            <a:off x="475305" y="681037"/>
            <a:ext cx="11212641" cy="5944846"/>
          </a:xfrm>
          <a:prstGeom prst="rect">
            <a:avLst/>
          </a:prstGeom>
        </p:spPr>
      </p:pic>
    </p:spTree>
    <p:extLst>
      <p:ext uri="{BB962C8B-B14F-4D97-AF65-F5344CB8AC3E}">
        <p14:creationId xmlns:p14="http://schemas.microsoft.com/office/powerpoint/2010/main" val="4060550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F93F-2EB6-3076-504F-8398296B6F9C}"/>
              </a:ext>
            </a:extLst>
          </p:cNvPr>
          <p:cNvSpPr>
            <a:spLocks noGrp="1"/>
          </p:cNvSpPr>
          <p:nvPr>
            <p:ph type="title"/>
          </p:nvPr>
        </p:nvSpPr>
        <p:spPr>
          <a:xfrm>
            <a:off x="838200" y="1"/>
            <a:ext cx="10515600" cy="815925"/>
          </a:xfrm>
        </p:spPr>
        <p:txBody>
          <a:bodyPr>
            <a:normAutofit/>
          </a:bodyPr>
          <a:lstStyle/>
          <a:p>
            <a:pPr algn="ctr"/>
            <a:r>
              <a:rPr lang="en-US" sz="2800" b="1" dirty="0">
                <a:latin typeface="Times New Roman" panose="02020603050405020304" pitchFamily="18" charset="0"/>
                <a:cs typeface="Times New Roman" panose="02020603050405020304" pitchFamily="18" charset="0"/>
              </a:rPr>
              <a:t>Pictorial Representation of a perceptron (</a:t>
            </a:r>
            <a:r>
              <a:rPr lang="en-US" sz="2800" b="1" dirty="0" err="1">
                <a:latin typeface="Times New Roman" panose="02020603050405020304" pitchFamily="18" charset="0"/>
                <a:cs typeface="Times New Roman" panose="02020603050405020304" pitchFamily="18" charset="0"/>
              </a:rPr>
              <a:t>explaination</a:t>
            </a:r>
            <a:r>
              <a:rPr lang="en-US" sz="2800" b="1" dirty="0">
                <a:latin typeface="Times New Roman" panose="02020603050405020304" pitchFamily="18" charset="0"/>
                <a:cs typeface="Times New Roman" panose="02020603050405020304" pitchFamily="18" charset="0"/>
              </a:rPr>
              <a:t>):-</a:t>
            </a:r>
            <a:endParaRPr lang="en-IN" sz="2800" dirty="0"/>
          </a:p>
        </p:txBody>
      </p:sp>
      <p:sp>
        <p:nvSpPr>
          <p:cNvPr id="3" name="Content Placeholder 2">
            <a:extLst>
              <a:ext uri="{FF2B5EF4-FFF2-40B4-BE49-F238E27FC236}">
                <a16:creationId xmlns:a16="http://schemas.microsoft.com/office/drawing/2014/main" id="{077B304F-2936-4CE2-D413-68D076DCD53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F81040E-2067-0368-C0F8-CF777A60AB15}"/>
              </a:ext>
            </a:extLst>
          </p:cNvPr>
          <p:cNvPicPr>
            <a:picLocks noChangeAspect="1"/>
          </p:cNvPicPr>
          <p:nvPr/>
        </p:nvPicPr>
        <p:blipFill>
          <a:blip r:embed="rId2"/>
          <a:stretch>
            <a:fillRect/>
          </a:stretch>
        </p:blipFill>
        <p:spPr>
          <a:xfrm>
            <a:off x="190719" y="815926"/>
            <a:ext cx="7395065" cy="2841674"/>
          </a:xfrm>
          <a:prstGeom prst="rect">
            <a:avLst/>
          </a:prstGeom>
        </p:spPr>
      </p:pic>
      <p:pic>
        <p:nvPicPr>
          <p:cNvPr id="7" name="Picture 6">
            <a:extLst>
              <a:ext uri="{FF2B5EF4-FFF2-40B4-BE49-F238E27FC236}">
                <a16:creationId xmlns:a16="http://schemas.microsoft.com/office/drawing/2014/main" id="{972279B8-DE8B-1912-31D5-769E14DE98DD}"/>
              </a:ext>
            </a:extLst>
          </p:cNvPr>
          <p:cNvPicPr>
            <a:picLocks noChangeAspect="1"/>
          </p:cNvPicPr>
          <p:nvPr/>
        </p:nvPicPr>
        <p:blipFill>
          <a:blip r:embed="rId3"/>
          <a:stretch>
            <a:fillRect/>
          </a:stretch>
        </p:blipFill>
        <p:spPr>
          <a:xfrm>
            <a:off x="604911" y="3657599"/>
            <a:ext cx="6951714" cy="3200399"/>
          </a:xfrm>
          <a:prstGeom prst="rect">
            <a:avLst/>
          </a:prstGeom>
        </p:spPr>
      </p:pic>
      <p:pic>
        <p:nvPicPr>
          <p:cNvPr id="9" name="Picture 8">
            <a:extLst>
              <a:ext uri="{FF2B5EF4-FFF2-40B4-BE49-F238E27FC236}">
                <a16:creationId xmlns:a16="http://schemas.microsoft.com/office/drawing/2014/main" id="{9833BF70-C4FC-3A83-AC46-3249D8ADF1ED}"/>
              </a:ext>
            </a:extLst>
          </p:cNvPr>
          <p:cNvPicPr>
            <a:picLocks noChangeAspect="1"/>
          </p:cNvPicPr>
          <p:nvPr/>
        </p:nvPicPr>
        <p:blipFill>
          <a:blip r:embed="rId4"/>
          <a:stretch>
            <a:fillRect/>
          </a:stretch>
        </p:blipFill>
        <p:spPr>
          <a:xfrm>
            <a:off x="8892979" y="1302794"/>
            <a:ext cx="1956509" cy="4252412"/>
          </a:xfrm>
          <a:prstGeom prst="rect">
            <a:avLst/>
          </a:prstGeom>
        </p:spPr>
      </p:pic>
    </p:spTree>
    <p:extLst>
      <p:ext uri="{BB962C8B-B14F-4D97-AF65-F5344CB8AC3E}">
        <p14:creationId xmlns:p14="http://schemas.microsoft.com/office/powerpoint/2010/main" val="4146672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8F2-505E-B0F4-C397-A57C43B227C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80E039F-313D-7881-6A7D-3DCA03FED15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CD8E4EA-6782-95B0-F5FB-A6528D3BF2F8}"/>
              </a:ext>
            </a:extLst>
          </p:cNvPr>
          <p:cNvPicPr>
            <a:picLocks noChangeAspect="1"/>
          </p:cNvPicPr>
          <p:nvPr/>
        </p:nvPicPr>
        <p:blipFill>
          <a:blip r:embed="rId2"/>
          <a:stretch>
            <a:fillRect/>
          </a:stretch>
        </p:blipFill>
        <p:spPr>
          <a:xfrm>
            <a:off x="199334" y="122188"/>
            <a:ext cx="9816863" cy="4310422"/>
          </a:xfrm>
          <a:prstGeom prst="rect">
            <a:avLst/>
          </a:prstGeom>
        </p:spPr>
      </p:pic>
      <p:pic>
        <p:nvPicPr>
          <p:cNvPr id="7" name="Picture 6">
            <a:extLst>
              <a:ext uri="{FF2B5EF4-FFF2-40B4-BE49-F238E27FC236}">
                <a16:creationId xmlns:a16="http://schemas.microsoft.com/office/drawing/2014/main" id="{966AF338-1F8F-773F-1E52-BB01E89E1957}"/>
              </a:ext>
            </a:extLst>
          </p:cNvPr>
          <p:cNvPicPr>
            <a:picLocks noChangeAspect="1"/>
          </p:cNvPicPr>
          <p:nvPr/>
        </p:nvPicPr>
        <p:blipFill>
          <a:blip r:embed="rId3"/>
          <a:stretch>
            <a:fillRect/>
          </a:stretch>
        </p:blipFill>
        <p:spPr>
          <a:xfrm>
            <a:off x="199334" y="4641770"/>
            <a:ext cx="10309232" cy="1851105"/>
          </a:xfrm>
          <a:prstGeom prst="rect">
            <a:avLst/>
          </a:prstGeom>
        </p:spPr>
      </p:pic>
    </p:spTree>
    <p:extLst>
      <p:ext uri="{BB962C8B-B14F-4D97-AF65-F5344CB8AC3E}">
        <p14:creationId xmlns:p14="http://schemas.microsoft.com/office/powerpoint/2010/main" val="743734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58090-A9E5-0759-2A0A-23D5EF5420C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2E83968-F06E-C7CC-01EB-41BC265C8A5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7F013AA-C6E4-59D0-7112-15E731E1C07E}"/>
              </a:ext>
            </a:extLst>
          </p:cNvPr>
          <p:cNvPicPr>
            <a:picLocks noChangeAspect="1"/>
          </p:cNvPicPr>
          <p:nvPr/>
        </p:nvPicPr>
        <p:blipFill>
          <a:blip r:embed="rId2"/>
          <a:stretch>
            <a:fillRect/>
          </a:stretch>
        </p:blipFill>
        <p:spPr>
          <a:xfrm>
            <a:off x="322092" y="250068"/>
            <a:ext cx="5094456" cy="2732283"/>
          </a:xfrm>
          <a:prstGeom prst="rect">
            <a:avLst/>
          </a:prstGeom>
        </p:spPr>
      </p:pic>
      <p:pic>
        <p:nvPicPr>
          <p:cNvPr id="7" name="Picture 6">
            <a:extLst>
              <a:ext uri="{FF2B5EF4-FFF2-40B4-BE49-F238E27FC236}">
                <a16:creationId xmlns:a16="http://schemas.microsoft.com/office/drawing/2014/main" id="{3D74A345-306F-E4DC-BDC8-254A3D8BCCBC}"/>
              </a:ext>
            </a:extLst>
          </p:cNvPr>
          <p:cNvPicPr>
            <a:picLocks noChangeAspect="1"/>
          </p:cNvPicPr>
          <p:nvPr/>
        </p:nvPicPr>
        <p:blipFill>
          <a:blip r:embed="rId3"/>
          <a:stretch>
            <a:fillRect/>
          </a:stretch>
        </p:blipFill>
        <p:spPr>
          <a:xfrm>
            <a:off x="383052" y="3276038"/>
            <a:ext cx="6256899" cy="3035862"/>
          </a:xfrm>
          <a:prstGeom prst="rect">
            <a:avLst/>
          </a:prstGeom>
        </p:spPr>
      </p:pic>
      <p:pic>
        <p:nvPicPr>
          <p:cNvPr id="9" name="Picture 8">
            <a:extLst>
              <a:ext uri="{FF2B5EF4-FFF2-40B4-BE49-F238E27FC236}">
                <a16:creationId xmlns:a16="http://schemas.microsoft.com/office/drawing/2014/main" id="{E29C52B1-29B6-6059-492E-3BC9F9162EDE}"/>
              </a:ext>
            </a:extLst>
          </p:cNvPr>
          <p:cNvPicPr>
            <a:picLocks noChangeAspect="1"/>
          </p:cNvPicPr>
          <p:nvPr/>
        </p:nvPicPr>
        <p:blipFill>
          <a:blip r:embed="rId4"/>
          <a:stretch>
            <a:fillRect/>
          </a:stretch>
        </p:blipFill>
        <p:spPr>
          <a:xfrm>
            <a:off x="7294098" y="3429000"/>
            <a:ext cx="4514850" cy="3362325"/>
          </a:xfrm>
          <a:prstGeom prst="rect">
            <a:avLst/>
          </a:prstGeom>
        </p:spPr>
      </p:pic>
    </p:spTree>
    <p:extLst>
      <p:ext uri="{BB962C8B-B14F-4D97-AF65-F5344CB8AC3E}">
        <p14:creationId xmlns:p14="http://schemas.microsoft.com/office/powerpoint/2010/main" val="1130364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981F-9893-C9FD-85DD-BB13AE4A6F2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8DD9750-2B29-6801-2570-31701014A1E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21B5FA0-E5C5-9EE7-B407-9792BD8711EA}"/>
              </a:ext>
            </a:extLst>
          </p:cNvPr>
          <p:cNvPicPr>
            <a:picLocks noChangeAspect="1"/>
          </p:cNvPicPr>
          <p:nvPr/>
        </p:nvPicPr>
        <p:blipFill>
          <a:blip r:embed="rId2"/>
          <a:stretch>
            <a:fillRect/>
          </a:stretch>
        </p:blipFill>
        <p:spPr>
          <a:xfrm>
            <a:off x="177021" y="253219"/>
            <a:ext cx="10236097" cy="2461846"/>
          </a:xfrm>
          <a:prstGeom prst="rect">
            <a:avLst/>
          </a:prstGeom>
        </p:spPr>
      </p:pic>
      <p:pic>
        <p:nvPicPr>
          <p:cNvPr id="7" name="Picture 6">
            <a:extLst>
              <a:ext uri="{FF2B5EF4-FFF2-40B4-BE49-F238E27FC236}">
                <a16:creationId xmlns:a16="http://schemas.microsoft.com/office/drawing/2014/main" id="{ADCD7E57-C60C-501F-CAB9-9B6D7A74CE9F}"/>
              </a:ext>
            </a:extLst>
          </p:cNvPr>
          <p:cNvPicPr>
            <a:picLocks noChangeAspect="1"/>
          </p:cNvPicPr>
          <p:nvPr/>
        </p:nvPicPr>
        <p:blipFill>
          <a:blip r:embed="rId3"/>
          <a:stretch>
            <a:fillRect/>
          </a:stretch>
        </p:blipFill>
        <p:spPr>
          <a:xfrm>
            <a:off x="10647109" y="1"/>
            <a:ext cx="1121636" cy="3429000"/>
          </a:xfrm>
          <a:prstGeom prst="rect">
            <a:avLst/>
          </a:prstGeom>
        </p:spPr>
      </p:pic>
      <p:pic>
        <p:nvPicPr>
          <p:cNvPr id="11" name="Picture 10">
            <a:extLst>
              <a:ext uri="{FF2B5EF4-FFF2-40B4-BE49-F238E27FC236}">
                <a16:creationId xmlns:a16="http://schemas.microsoft.com/office/drawing/2014/main" id="{20870494-A697-1BCF-0371-61A865C26DD0}"/>
              </a:ext>
            </a:extLst>
          </p:cNvPr>
          <p:cNvPicPr>
            <a:picLocks noChangeAspect="1"/>
          </p:cNvPicPr>
          <p:nvPr/>
        </p:nvPicPr>
        <p:blipFill>
          <a:blip r:embed="rId4"/>
          <a:stretch>
            <a:fillRect/>
          </a:stretch>
        </p:blipFill>
        <p:spPr>
          <a:xfrm>
            <a:off x="177021" y="3756074"/>
            <a:ext cx="8003293" cy="3101925"/>
          </a:xfrm>
          <a:prstGeom prst="rect">
            <a:avLst/>
          </a:prstGeom>
        </p:spPr>
      </p:pic>
      <p:pic>
        <p:nvPicPr>
          <p:cNvPr id="13" name="Picture 12">
            <a:extLst>
              <a:ext uri="{FF2B5EF4-FFF2-40B4-BE49-F238E27FC236}">
                <a16:creationId xmlns:a16="http://schemas.microsoft.com/office/drawing/2014/main" id="{66E0A1C3-B14A-DBCF-3CC0-E148D508CC07}"/>
              </a:ext>
            </a:extLst>
          </p:cNvPr>
          <p:cNvPicPr>
            <a:picLocks noChangeAspect="1"/>
          </p:cNvPicPr>
          <p:nvPr/>
        </p:nvPicPr>
        <p:blipFill>
          <a:blip r:embed="rId5"/>
          <a:stretch>
            <a:fillRect/>
          </a:stretch>
        </p:blipFill>
        <p:spPr>
          <a:xfrm>
            <a:off x="10805573" y="4273501"/>
            <a:ext cx="864698" cy="2330925"/>
          </a:xfrm>
          <a:prstGeom prst="rect">
            <a:avLst/>
          </a:prstGeom>
        </p:spPr>
      </p:pic>
    </p:spTree>
    <p:extLst>
      <p:ext uri="{BB962C8B-B14F-4D97-AF65-F5344CB8AC3E}">
        <p14:creationId xmlns:p14="http://schemas.microsoft.com/office/powerpoint/2010/main" val="2350716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4347-FFCA-8D34-E6AA-09184C880E7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E988296-B727-CF39-9424-4608BFA0368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0ED84D6-3CB5-0702-1B8F-6C9F1D354887}"/>
              </a:ext>
            </a:extLst>
          </p:cNvPr>
          <p:cNvPicPr>
            <a:picLocks noChangeAspect="1"/>
          </p:cNvPicPr>
          <p:nvPr/>
        </p:nvPicPr>
        <p:blipFill>
          <a:blip r:embed="rId2"/>
          <a:stretch>
            <a:fillRect/>
          </a:stretch>
        </p:blipFill>
        <p:spPr>
          <a:xfrm>
            <a:off x="377922" y="562769"/>
            <a:ext cx="7875840" cy="2968222"/>
          </a:xfrm>
          <a:prstGeom prst="rect">
            <a:avLst/>
          </a:prstGeom>
        </p:spPr>
      </p:pic>
      <p:pic>
        <p:nvPicPr>
          <p:cNvPr id="7" name="Picture 6">
            <a:extLst>
              <a:ext uri="{FF2B5EF4-FFF2-40B4-BE49-F238E27FC236}">
                <a16:creationId xmlns:a16="http://schemas.microsoft.com/office/drawing/2014/main" id="{C6935189-00D5-6551-E8F9-7569020746E6}"/>
              </a:ext>
            </a:extLst>
          </p:cNvPr>
          <p:cNvPicPr>
            <a:picLocks noChangeAspect="1"/>
          </p:cNvPicPr>
          <p:nvPr/>
        </p:nvPicPr>
        <p:blipFill>
          <a:blip r:embed="rId3"/>
          <a:stretch>
            <a:fillRect/>
          </a:stretch>
        </p:blipFill>
        <p:spPr>
          <a:xfrm>
            <a:off x="9487486" y="831532"/>
            <a:ext cx="2005818" cy="2202818"/>
          </a:xfrm>
          <a:prstGeom prst="rect">
            <a:avLst/>
          </a:prstGeom>
        </p:spPr>
      </p:pic>
      <p:pic>
        <p:nvPicPr>
          <p:cNvPr id="9" name="Picture 8">
            <a:extLst>
              <a:ext uri="{FF2B5EF4-FFF2-40B4-BE49-F238E27FC236}">
                <a16:creationId xmlns:a16="http://schemas.microsoft.com/office/drawing/2014/main" id="{E0D25EE6-7019-9887-6F58-BC11020AB6A4}"/>
              </a:ext>
            </a:extLst>
          </p:cNvPr>
          <p:cNvPicPr>
            <a:picLocks noChangeAspect="1"/>
          </p:cNvPicPr>
          <p:nvPr/>
        </p:nvPicPr>
        <p:blipFill>
          <a:blip r:embed="rId4"/>
          <a:stretch>
            <a:fillRect/>
          </a:stretch>
        </p:blipFill>
        <p:spPr>
          <a:xfrm>
            <a:off x="180974" y="4092413"/>
            <a:ext cx="9175302" cy="2192924"/>
          </a:xfrm>
          <a:prstGeom prst="rect">
            <a:avLst/>
          </a:prstGeom>
        </p:spPr>
      </p:pic>
    </p:spTree>
    <p:extLst>
      <p:ext uri="{BB962C8B-B14F-4D97-AF65-F5344CB8AC3E}">
        <p14:creationId xmlns:p14="http://schemas.microsoft.com/office/powerpoint/2010/main" val="2263086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272E-24DE-9366-E3A1-C5C24826A31D}"/>
              </a:ext>
            </a:extLst>
          </p:cNvPr>
          <p:cNvSpPr>
            <a:spLocks noGrp="1"/>
          </p:cNvSpPr>
          <p:nvPr>
            <p:ph type="title"/>
          </p:nvPr>
        </p:nvSpPr>
        <p:spPr>
          <a:xfrm>
            <a:off x="0" y="1"/>
            <a:ext cx="12192000" cy="681036"/>
          </a:xfrm>
        </p:spPr>
        <p:txBody>
          <a:bodyPr>
            <a:normAutofit/>
          </a:bodyPr>
          <a:lstStyle/>
          <a:p>
            <a:pPr algn="ctr"/>
            <a:r>
              <a:rPr lang="en-US" sz="2800" b="1" dirty="0">
                <a:latin typeface="Times New Roman" panose="02020603050405020304" pitchFamily="18" charset="0"/>
                <a:cs typeface="Times New Roman" panose="02020603050405020304" pitchFamily="18" charset="0"/>
              </a:rPr>
              <a:t>Question arises; in perceptron, from where we got values of weight here?</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C7A5E9-FEF3-F345-3DDF-EB447BBE307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3E3BBEA-FD1C-F016-BFB8-4F94FE1A11CD}"/>
              </a:ext>
            </a:extLst>
          </p:cNvPr>
          <p:cNvPicPr>
            <a:picLocks noChangeAspect="1"/>
          </p:cNvPicPr>
          <p:nvPr/>
        </p:nvPicPr>
        <p:blipFill>
          <a:blip r:embed="rId2"/>
          <a:stretch>
            <a:fillRect/>
          </a:stretch>
        </p:blipFill>
        <p:spPr>
          <a:xfrm>
            <a:off x="604545" y="681038"/>
            <a:ext cx="6882945" cy="3173510"/>
          </a:xfrm>
          <a:prstGeom prst="rect">
            <a:avLst/>
          </a:prstGeom>
        </p:spPr>
      </p:pic>
      <p:pic>
        <p:nvPicPr>
          <p:cNvPr id="7" name="Picture 6">
            <a:extLst>
              <a:ext uri="{FF2B5EF4-FFF2-40B4-BE49-F238E27FC236}">
                <a16:creationId xmlns:a16="http://schemas.microsoft.com/office/drawing/2014/main" id="{AE62EF94-145C-1E9A-DD58-80BC7BCD7F05}"/>
              </a:ext>
            </a:extLst>
          </p:cNvPr>
          <p:cNvPicPr>
            <a:picLocks noChangeAspect="1"/>
          </p:cNvPicPr>
          <p:nvPr/>
        </p:nvPicPr>
        <p:blipFill>
          <a:blip r:embed="rId3"/>
          <a:stretch>
            <a:fillRect/>
          </a:stretch>
        </p:blipFill>
        <p:spPr>
          <a:xfrm>
            <a:off x="717085" y="3981158"/>
            <a:ext cx="6465377" cy="2876842"/>
          </a:xfrm>
          <a:prstGeom prst="rect">
            <a:avLst/>
          </a:prstGeom>
        </p:spPr>
      </p:pic>
    </p:spTree>
    <p:extLst>
      <p:ext uri="{BB962C8B-B14F-4D97-AF65-F5344CB8AC3E}">
        <p14:creationId xmlns:p14="http://schemas.microsoft.com/office/powerpoint/2010/main" val="362368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8F82-513C-6CED-5178-163DCC4C5DD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201BFC3-197E-AB95-A946-238345210CD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4C7114B-CB2F-FAEE-F377-CBCFF798FDDA}"/>
              </a:ext>
            </a:extLst>
          </p:cNvPr>
          <p:cNvPicPr>
            <a:picLocks noChangeAspect="1"/>
          </p:cNvPicPr>
          <p:nvPr/>
        </p:nvPicPr>
        <p:blipFill>
          <a:blip r:embed="rId2"/>
          <a:stretch>
            <a:fillRect/>
          </a:stretch>
        </p:blipFill>
        <p:spPr>
          <a:xfrm>
            <a:off x="102430" y="56356"/>
            <a:ext cx="6411228" cy="2855656"/>
          </a:xfrm>
          <a:prstGeom prst="rect">
            <a:avLst/>
          </a:prstGeom>
        </p:spPr>
      </p:pic>
      <p:pic>
        <p:nvPicPr>
          <p:cNvPr id="9" name="Picture 8">
            <a:extLst>
              <a:ext uri="{FF2B5EF4-FFF2-40B4-BE49-F238E27FC236}">
                <a16:creationId xmlns:a16="http://schemas.microsoft.com/office/drawing/2014/main" id="{80C026C7-CD64-C416-0A1F-27D5438F5669}"/>
              </a:ext>
            </a:extLst>
          </p:cNvPr>
          <p:cNvPicPr>
            <a:picLocks noChangeAspect="1"/>
          </p:cNvPicPr>
          <p:nvPr/>
        </p:nvPicPr>
        <p:blipFill>
          <a:blip r:embed="rId3"/>
          <a:stretch>
            <a:fillRect/>
          </a:stretch>
        </p:blipFill>
        <p:spPr>
          <a:xfrm>
            <a:off x="102430" y="3262264"/>
            <a:ext cx="5468376" cy="3546002"/>
          </a:xfrm>
          <a:prstGeom prst="rect">
            <a:avLst/>
          </a:prstGeom>
        </p:spPr>
      </p:pic>
    </p:spTree>
    <p:extLst>
      <p:ext uri="{BB962C8B-B14F-4D97-AF65-F5344CB8AC3E}">
        <p14:creationId xmlns:p14="http://schemas.microsoft.com/office/powerpoint/2010/main" val="3457479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AD4C-FAAD-9865-72F0-72C7EBBB061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F5F3B4C-F93A-3397-A7CD-5A2702BFCBC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20DDC12-4103-B108-6309-94AF37840D30}"/>
              </a:ext>
            </a:extLst>
          </p:cNvPr>
          <p:cNvPicPr>
            <a:picLocks noChangeAspect="1"/>
          </p:cNvPicPr>
          <p:nvPr/>
        </p:nvPicPr>
        <p:blipFill>
          <a:blip r:embed="rId2"/>
          <a:stretch>
            <a:fillRect/>
          </a:stretch>
        </p:blipFill>
        <p:spPr>
          <a:xfrm>
            <a:off x="168813" y="166361"/>
            <a:ext cx="5247029" cy="3183591"/>
          </a:xfrm>
          <a:prstGeom prst="rect">
            <a:avLst/>
          </a:prstGeom>
        </p:spPr>
      </p:pic>
      <p:pic>
        <p:nvPicPr>
          <p:cNvPr id="7" name="Picture 6">
            <a:extLst>
              <a:ext uri="{FF2B5EF4-FFF2-40B4-BE49-F238E27FC236}">
                <a16:creationId xmlns:a16="http://schemas.microsoft.com/office/drawing/2014/main" id="{50CAA5C1-2AD3-E00E-DFCB-011891753F56}"/>
              </a:ext>
            </a:extLst>
          </p:cNvPr>
          <p:cNvPicPr>
            <a:picLocks noChangeAspect="1"/>
          </p:cNvPicPr>
          <p:nvPr/>
        </p:nvPicPr>
        <p:blipFill rotWithShape="1">
          <a:blip r:embed="rId3"/>
          <a:srcRect b="89056"/>
          <a:stretch/>
        </p:blipFill>
        <p:spPr>
          <a:xfrm>
            <a:off x="168813" y="3484889"/>
            <a:ext cx="7666892" cy="369659"/>
          </a:xfrm>
          <a:prstGeom prst="rect">
            <a:avLst/>
          </a:prstGeom>
        </p:spPr>
      </p:pic>
      <p:pic>
        <p:nvPicPr>
          <p:cNvPr id="6" name="Picture 5">
            <a:extLst>
              <a:ext uri="{FF2B5EF4-FFF2-40B4-BE49-F238E27FC236}">
                <a16:creationId xmlns:a16="http://schemas.microsoft.com/office/drawing/2014/main" id="{BFAB0CE5-B99D-BA15-A2A3-85CF28AC9801}"/>
              </a:ext>
            </a:extLst>
          </p:cNvPr>
          <p:cNvPicPr>
            <a:picLocks noChangeAspect="1"/>
          </p:cNvPicPr>
          <p:nvPr/>
        </p:nvPicPr>
        <p:blipFill>
          <a:blip r:embed="rId4"/>
          <a:stretch>
            <a:fillRect/>
          </a:stretch>
        </p:blipFill>
        <p:spPr>
          <a:xfrm>
            <a:off x="277084" y="4180082"/>
            <a:ext cx="11076716" cy="1996881"/>
          </a:xfrm>
          <a:prstGeom prst="rect">
            <a:avLst/>
          </a:prstGeom>
        </p:spPr>
      </p:pic>
    </p:spTree>
    <p:extLst>
      <p:ext uri="{BB962C8B-B14F-4D97-AF65-F5344CB8AC3E}">
        <p14:creationId xmlns:p14="http://schemas.microsoft.com/office/powerpoint/2010/main" val="3727121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EC3A-B9EC-D7F9-F978-AD01967C760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6C1E05C-1150-5906-4574-3F795BC6F3E6}"/>
              </a:ext>
            </a:extLst>
          </p:cNvPr>
          <p:cNvSpPr>
            <a:spLocks noGrp="1"/>
          </p:cNvSpPr>
          <p:nvPr>
            <p:ph idx="1"/>
          </p:nvPr>
        </p:nvSpPr>
        <p:spPr>
          <a:xfrm>
            <a:off x="1296500" y="2141537"/>
            <a:ext cx="10515600" cy="4351338"/>
          </a:xfrm>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03D6ABEB-8F8B-0BAD-024B-811A0ED2F35C}"/>
              </a:ext>
            </a:extLst>
          </p:cNvPr>
          <p:cNvPicPr>
            <a:picLocks noChangeAspect="1"/>
          </p:cNvPicPr>
          <p:nvPr/>
        </p:nvPicPr>
        <p:blipFill>
          <a:blip r:embed="rId2"/>
          <a:stretch>
            <a:fillRect/>
          </a:stretch>
        </p:blipFill>
        <p:spPr>
          <a:xfrm>
            <a:off x="565341" y="126609"/>
            <a:ext cx="10162413" cy="5547445"/>
          </a:xfrm>
          <a:prstGeom prst="rect">
            <a:avLst/>
          </a:prstGeom>
        </p:spPr>
      </p:pic>
      <p:pic>
        <p:nvPicPr>
          <p:cNvPr id="9" name="Picture 8">
            <a:extLst>
              <a:ext uri="{FF2B5EF4-FFF2-40B4-BE49-F238E27FC236}">
                <a16:creationId xmlns:a16="http://schemas.microsoft.com/office/drawing/2014/main" id="{CF102595-8A16-A268-F9FC-B47346A762B1}"/>
              </a:ext>
            </a:extLst>
          </p:cNvPr>
          <p:cNvPicPr>
            <a:picLocks noChangeAspect="1"/>
          </p:cNvPicPr>
          <p:nvPr/>
        </p:nvPicPr>
        <p:blipFill>
          <a:blip r:embed="rId3"/>
          <a:stretch>
            <a:fillRect/>
          </a:stretch>
        </p:blipFill>
        <p:spPr>
          <a:xfrm>
            <a:off x="379900" y="5838775"/>
            <a:ext cx="10900555" cy="818821"/>
          </a:xfrm>
          <a:prstGeom prst="rect">
            <a:avLst/>
          </a:prstGeom>
        </p:spPr>
      </p:pic>
    </p:spTree>
    <p:extLst>
      <p:ext uri="{BB962C8B-B14F-4D97-AF65-F5344CB8AC3E}">
        <p14:creationId xmlns:p14="http://schemas.microsoft.com/office/powerpoint/2010/main" val="3699468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4254-0636-5422-BF06-511444B170A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3EE9E43-C55B-0230-7F20-873E2664E18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AA612B3-6B20-2430-6DB7-946D3F5DC60D}"/>
              </a:ext>
            </a:extLst>
          </p:cNvPr>
          <p:cNvPicPr>
            <a:picLocks noChangeAspect="1"/>
          </p:cNvPicPr>
          <p:nvPr/>
        </p:nvPicPr>
        <p:blipFill>
          <a:blip r:embed="rId2"/>
          <a:stretch>
            <a:fillRect/>
          </a:stretch>
        </p:blipFill>
        <p:spPr>
          <a:xfrm>
            <a:off x="253219" y="681037"/>
            <a:ext cx="6019433" cy="2664339"/>
          </a:xfrm>
          <a:prstGeom prst="rect">
            <a:avLst/>
          </a:prstGeom>
        </p:spPr>
      </p:pic>
      <p:pic>
        <p:nvPicPr>
          <p:cNvPr id="7" name="Picture 6">
            <a:extLst>
              <a:ext uri="{FF2B5EF4-FFF2-40B4-BE49-F238E27FC236}">
                <a16:creationId xmlns:a16="http://schemas.microsoft.com/office/drawing/2014/main" id="{5E7EB962-6256-0535-F4C6-1A7761545577}"/>
              </a:ext>
            </a:extLst>
          </p:cNvPr>
          <p:cNvPicPr>
            <a:picLocks noChangeAspect="1"/>
          </p:cNvPicPr>
          <p:nvPr/>
        </p:nvPicPr>
        <p:blipFill>
          <a:blip r:embed="rId3"/>
          <a:stretch>
            <a:fillRect/>
          </a:stretch>
        </p:blipFill>
        <p:spPr>
          <a:xfrm>
            <a:off x="525221" y="3656122"/>
            <a:ext cx="10467361" cy="2421121"/>
          </a:xfrm>
          <a:prstGeom prst="rect">
            <a:avLst/>
          </a:prstGeom>
        </p:spPr>
      </p:pic>
    </p:spTree>
    <p:extLst>
      <p:ext uri="{BB962C8B-B14F-4D97-AF65-F5344CB8AC3E}">
        <p14:creationId xmlns:p14="http://schemas.microsoft.com/office/powerpoint/2010/main" val="2316954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C3A13-E09E-5FD0-F2CC-FA6B61AA4551}"/>
              </a:ext>
            </a:extLst>
          </p:cNvPr>
          <p:cNvSpPr>
            <a:spLocks noGrp="1"/>
          </p:cNvSpPr>
          <p:nvPr>
            <p:ph type="title"/>
          </p:nvPr>
        </p:nvSpPr>
        <p:spPr>
          <a:xfrm>
            <a:off x="0" y="1"/>
            <a:ext cx="12192000" cy="872196"/>
          </a:xfrm>
        </p:spPr>
        <p:txBody>
          <a:bodyPr>
            <a:normAutofit/>
          </a:bodyPr>
          <a:lstStyle/>
          <a:p>
            <a:pPr algn="ctr"/>
            <a:r>
              <a:rPr lang="en-US" sz="2800" b="1" dirty="0">
                <a:latin typeface="Times New Roman" panose="02020603050405020304" pitchFamily="18" charset="0"/>
                <a:cs typeface="Times New Roman" panose="02020603050405020304" pitchFamily="18" charset="0"/>
              </a:rPr>
              <a:t>Another question arises; in perceptron, </a:t>
            </a:r>
            <a:r>
              <a:rPr lang="en-IN" sz="2800" b="1" dirty="0">
                <a:latin typeface="Times New Roman" panose="02020603050405020304" pitchFamily="18" charset="0"/>
                <a:cs typeface="Times New Roman" panose="02020603050405020304" pitchFamily="18" charset="0"/>
              </a:rPr>
              <a:t>how </a:t>
            </a:r>
            <a:r>
              <a:rPr lang="en-IN" sz="2800" b="1" dirty="0" err="1">
                <a:latin typeface="Times New Roman" panose="02020603050405020304" pitchFamily="18" charset="0"/>
                <a:cs typeface="Times New Roman" panose="02020603050405020304" pitchFamily="18" charset="0"/>
              </a:rPr>
              <a:t>threeshold</a:t>
            </a:r>
            <a:r>
              <a:rPr lang="en-IN" sz="2800" b="1" dirty="0">
                <a:latin typeface="Times New Roman" panose="02020603050405020304" pitchFamily="18" charset="0"/>
                <a:cs typeface="Times New Roman" panose="02020603050405020304" pitchFamily="18" charset="0"/>
              </a:rPr>
              <a:t> are set?</a:t>
            </a:r>
          </a:p>
        </p:txBody>
      </p:sp>
      <p:sp>
        <p:nvSpPr>
          <p:cNvPr id="3" name="Content Placeholder 2">
            <a:extLst>
              <a:ext uri="{FF2B5EF4-FFF2-40B4-BE49-F238E27FC236}">
                <a16:creationId xmlns:a16="http://schemas.microsoft.com/office/drawing/2014/main" id="{657F5382-D726-38B2-AB0D-C8846081BD8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CE9A6E0-A37B-6B47-9ECE-110C491E54A0}"/>
              </a:ext>
            </a:extLst>
          </p:cNvPr>
          <p:cNvPicPr>
            <a:picLocks noChangeAspect="1"/>
          </p:cNvPicPr>
          <p:nvPr/>
        </p:nvPicPr>
        <p:blipFill>
          <a:blip r:embed="rId2"/>
          <a:stretch>
            <a:fillRect/>
          </a:stretch>
        </p:blipFill>
        <p:spPr>
          <a:xfrm>
            <a:off x="174837" y="998808"/>
            <a:ext cx="7590529" cy="2892113"/>
          </a:xfrm>
          <a:prstGeom prst="rect">
            <a:avLst/>
          </a:prstGeom>
        </p:spPr>
      </p:pic>
      <p:pic>
        <p:nvPicPr>
          <p:cNvPr id="7" name="Picture 6">
            <a:extLst>
              <a:ext uri="{FF2B5EF4-FFF2-40B4-BE49-F238E27FC236}">
                <a16:creationId xmlns:a16="http://schemas.microsoft.com/office/drawing/2014/main" id="{C7D83E88-7BCC-F14A-6BCB-E46E2147DD6B}"/>
              </a:ext>
            </a:extLst>
          </p:cNvPr>
          <p:cNvPicPr>
            <a:picLocks noChangeAspect="1"/>
          </p:cNvPicPr>
          <p:nvPr/>
        </p:nvPicPr>
        <p:blipFill>
          <a:blip r:embed="rId3"/>
          <a:stretch>
            <a:fillRect/>
          </a:stretch>
        </p:blipFill>
        <p:spPr>
          <a:xfrm>
            <a:off x="174837" y="4017531"/>
            <a:ext cx="7864712" cy="2706825"/>
          </a:xfrm>
          <a:prstGeom prst="rect">
            <a:avLst/>
          </a:prstGeom>
        </p:spPr>
      </p:pic>
    </p:spTree>
    <p:extLst>
      <p:ext uri="{BB962C8B-B14F-4D97-AF65-F5344CB8AC3E}">
        <p14:creationId xmlns:p14="http://schemas.microsoft.com/office/powerpoint/2010/main" val="4057364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46B2-E462-0416-C321-096ACCC7417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80069E6-BE33-EAD0-2D07-CAF9FC0951C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12BECE8-B7F2-E185-EB2A-76A72E015577}"/>
              </a:ext>
            </a:extLst>
          </p:cNvPr>
          <p:cNvPicPr>
            <a:picLocks noChangeAspect="1"/>
          </p:cNvPicPr>
          <p:nvPr/>
        </p:nvPicPr>
        <p:blipFill>
          <a:blip r:embed="rId2"/>
          <a:stretch>
            <a:fillRect/>
          </a:stretch>
        </p:blipFill>
        <p:spPr>
          <a:xfrm>
            <a:off x="277896" y="801859"/>
            <a:ext cx="11739377" cy="5375104"/>
          </a:xfrm>
          <a:prstGeom prst="rect">
            <a:avLst/>
          </a:prstGeom>
        </p:spPr>
      </p:pic>
    </p:spTree>
    <p:extLst>
      <p:ext uri="{BB962C8B-B14F-4D97-AF65-F5344CB8AC3E}">
        <p14:creationId xmlns:p14="http://schemas.microsoft.com/office/powerpoint/2010/main" val="4212778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BC54-00EA-5426-B5F6-FD265A4E9B8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EA1EF77-53F0-5A39-DBE9-8568A9324E2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35B9646-A816-2CC3-4FD7-449EB100EBF4}"/>
              </a:ext>
            </a:extLst>
          </p:cNvPr>
          <p:cNvPicPr>
            <a:picLocks noChangeAspect="1"/>
          </p:cNvPicPr>
          <p:nvPr/>
        </p:nvPicPr>
        <p:blipFill>
          <a:blip r:embed="rId2"/>
          <a:stretch>
            <a:fillRect/>
          </a:stretch>
        </p:blipFill>
        <p:spPr>
          <a:xfrm>
            <a:off x="182881" y="323215"/>
            <a:ext cx="9227055" cy="4881489"/>
          </a:xfrm>
          <a:prstGeom prst="rect">
            <a:avLst/>
          </a:prstGeom>
        </p:spPr>
      </p:pic>
      <p:pic>
        <p:nvPicPr>
          <p:cNvPr id="7" name="Picture 6">
            <a:extLst>
              <a:ext uri="{FF2B5EF4-FFF2-40B4-BE49-F238E27FC236}">
                <a16:creationId xmlns:a16="http://schemas.microsoft.com/office/drawing/2014/main" id="{53DBB89B-5F14-3F17-39E8-4D1CBFF4A3C6}"/>
              </a:ext>
            </a:extLst>
          </p:cNvPr>
          <p:cNvPicPr>
            <a:picLocks noChangeAspect="1"/>
          </p:cNvPicPr>
          <p:nvPr/>
        </p:nvPicPr>
        <p:blipFill>
          <a:blip r:embed="rId3"/>
          <a:stretch>
            <a:fillRect/>
          </a:stretch>
        </p:blipFill>
        <p:spPr>
          <a:xfrm>
            <a:off x="182881" y="5466592"/>
            <a:ext cx="11057205" cy="1124177"/>
          </a:xfrm>
          <a:prstGeom prst="rect">
            <a:avLst/>
          </a:prstGeom>
        </p:spPr>
      </p:pic>
    </p:spTree>
    <p:extLst>
      <p:ext uri="{BB962C8B-B14F-4D97-AF65-F5344CB8AC3E}">
        <p14:creationId xmlns:p14="http://schemas.microsoft.com/office/powerpoint/2010/main" val="867751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3AC8-81ED-218F-FEC4-897F759B25E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41F8A3F-34AF-E72B-E3F9-D341475DC7E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2D5C8C2-CA30-CE9D-E74C-4A870D31BAB3}"/>
              </a:ext>
            </a:extLst>
          </p:cNvPr>
          <p:cNvPicPr>
            <a:picLocks noChangeAspect="1"/>
          </p:cNvPicPr>
          <p:nvPr/>
        </p:nvPicPr>
        <p:blipFill>
          <a:blip r:embed="rId2"/>
          <a:stretch>
            <a:fillRect/>
          </a:stretch>
        </p:blipFill>
        <p:spPr>
          <a:xfrm>
            <a:off x="282526" y="297009"/>
            <a:ext cx="5159076" cy="1528615"/>
          </a:xfrm>
          <a:prstGeom prst="rect">
            <a:avLst/>
          </a:prstGeom>
        </p:spPr>
      </p:pic>
      <p:pic>
        <p:nvPicPr>
          <p:cNvPr id="7" name="Picture 6">
            <a:extLst>
              <a:ext uri="{FF2B5EF4-FFF2-40B4-BE49-F238E27FC236}">
                <a16:creationId xmlns:a16="http://schemas.microsoft.com/office/drawing/2014/main" id="{B2EC5616-5886-2F91-9B43-19F4D2DA6579}"/>
              </a:ext>
            </a:extLst>
          </p:cNvPr>
          <p:cNvPicPr>
            <a:picLocks noChangeAspect="1"/>
          </p:cNvPicPr>
          <p:nvPr/>
        </p:nvPicPr>
        <p:blipFill>
          <a:blip r:embed="rId3"/>
          <a:stretch>
            <a:fillRect/>
          </a:stretch>
        </p:blipFill>
        <p:spPr>
          <a:xfrm>
            <a:off x="282526" y="2060427"/>
            <a:ext cx="8304028" cy="4500563"/>
          </a:xfrm>
          <a:prstGeom prst="rect">
            <a:avLst/>
          </a:prstGeom>
        </p:spPr>
      </p:pic>
    </p:spTree>
    <p:extLst>
      <p:ext uri="{BB962C8B-B14F-4D97-AF65-F5344CB8AC3E}">
        <p14:creationId xmlns:p14="http://schemas.microsoft.com/office/powerpoint/2010/main" val="3034561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320B-502A-C453-BDAC-7037DCD91892}"/>
              </a:ext>
            </a:extLst>
          </p:cNvPr>
          <p:cNvSpPr>
            <a:spLocks noGrp="1"/>
          </p:cNvSpPr>
          <p:nvPr>
            <p:ph type="title"/>
          </p:nvPr>
        </p:nvSpPr>
        <p:spPr>
          <a:xfrm>
            <a:off x="838200" y="253218"/>
            <a:ext cx="10515600" cy="1195754"/>
          </a:xfrm>
        </p:spPr>
        <p:txBody>
          <a:bodyPr>
            <a:normAutofit/>
          </a:bodyPr>
          <a:lstStyle/>
          <a:p>
            <a:pPr algn="ctr"/>
            <a:r>
              <a:rPr lang="en-US" sz="4000" b="1" dirty="0">
                <a:latin typeface="Times New Roman" panose="02020603050405020304" pitchFamily="18" charset="0"/>
                <a:cs typeface="Times New Roman" panose="02020603050405020304" pitchFamily="18" charset="0"/>
              </a:rPr>
              <a:t>Support Vector Machines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F486A98-42E9-F23E-5016-E0A7C11AC90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81112E5-FADD-9D88-FA5C-471CBAF07AAD}"/>
              </a:ext>
            </a:extLst>
          </p:cNvPr>
          <p:cNvPicPr>
            <a:picLocks noChangeAspect="1"/>
          </p:cNvPicPr>
          <p:nvPr/>
        </p:nvPicPr>
        <p:blipFill>
          <a:blip r:embed="rId2"/>
          <a:stretch>
            <a:fillRect/>
          </a:stretch>
        </p:blipFill>
        <p:spPr>
          <a:xfrm>
            <a:off x="259296" y="1825625"/>
            <a:ext cx="11673408" cy="3860641"/>
          </a:xfrm>
          <a:prstGeom prst="rect">
            <a:avLst/>
          </a:prstGeom>
        </p:spPr>
      </p:pic>
    </p:spTree>
    <p:extLst>
      <p:ext uri="{BB962C8B-B14F-4D97-AF65-F5344CB8AC3E}">
        <p14:creationId xmlns:p14="http://schemas.microsoft.com/office/powerpoint/2010/main" val="35851096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AFE3-43B6-185B-D172-8BCE3A375E24}"/>
              </a:ext>
            </a:extLst>
          </p:cNvPr>
          <p:cNvSpPr>
            <a:spLocks noGrp="1"/>
          </p:cNvSpPr>
          <p:nvPr>
            <p:ph type="title"/>
          </p:nvPr>
        </p:nvSpPr>
        <p:spPr>
          <a:xfrm>
            <a:off x="838200" y="1"/>
            <a:ext cx="10515600" cy="681036"/>
          </a:xfrm>
        </p:spPr>
        <p:txBody>
          <a:bodyPr>
            <a:normAutofit/>
          </a:bodyPr>
          <a:lstStyle/>
          <a:p>
            <a:pPr algn="ctr"/>
            <a:r>
              <a:rPr lang="en-US" sz="2800" b="1" dirty="0">
                <a:latin typeface="Times New Roman" panose="02020603050405020304" pitchFamily="18" charset="0"/>
                <a:cs typeface="Times New Roman" panose="02020603050405020304" pitchFamily="18" charset="0"/>
              </a:rPr>
              <a:t>In SVC:-</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9E00CA-4CDC-816F-DDF9-ADAE3E752CD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61730E4-67A6-C796-DF25-C7086F8ECE41}"/>
              </a:ext>
            </a:extLst>
          </p:cNvPr>
          <p:cNvPicPr>
            <a:picLocks noChangeAspect="1"/>
          </p:cNvPicPr>
          <p:nvPr/>
        </p:nvPicPr>
        <p:blipFill>
          <a:blip r:embed="rId2"/>
          <a:stretch>
            <a:fillRect/>
          </a:stretch>
        </p:blipFill>
        <p:spPr>
          <a:xfrm>
            <a:off x="438365" y="681037"/>
            <a:ext cx="11026803" cy="5972174"/>
          </a:xfrm>
          <a:prstGeom prst="rect">
            <a:avLst/>
          </a:prstGeom>
        </p:spPr>
      </p:pic>
    </p:spTree>
    <p:extLst>
      <p:ext uri="{BB962C8B-B14F-4D97-AF65-F5344CB8AC3E}">
        <p14:creationId xmlns:p14="http://schemas.microsoft.com/office/powerpoint/2010/main" val="42390117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AE13-D710-D93C-D490-7158F6A358C0}"/>
              </a:ext>
            </a:extLst>
          </p:cNvPr>
          <p:cNvSpPr>
            <a:spLocks noGrp="1"/>
          </p:cNvSpPr>
          <p:nvPr>
            <p:ph type="title"/>
          </p:nvPr>
        </p:nvSpPr>
        <p:spPr>
          <a:xfrm>
            <a:off x="838200" y="1"/>
            <a:ext cx="10515600" cy="576774"/>
          </a:xfrm>
        </p:spPr>
        <p:txBody>
          <a:bodyPr>
            <a:normAutofit/>
          </a:bodyPr>
          <a:lstStyle/>
          <a:p>
            <a:pPr algn="ctr"/>
            <a:r>
              <a:rPr lang="en-US" sz="2800" b="1" dirty="0">
                <a:latin typeface="Times New Roman" panose="02020603050405020304" pitchFamily="18" charset="0"/>
                <a:cs typeface="Times New Roman" panose="02020603050405020304" pitchFamily="18" charset="0"/>
              </a:rPr>
              <a:t>In SVR:-</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5099B1-5E72-915D-E42F-7032D05B6DCC}"/>
              </a:ext>
            </a:extLst>
          </p:cNvPr>
          <p:cNvSpPr>
            <a:spLocks noGrp="1"/>
          </p:cNvSpPr>
          <p:nvPr>
            <p:ph idx="1"/>
          </p:nvPr>
        </p:nvSpPr>
        <p:spPr/>
        <p:txBody>
          <a:bodyPr/>
          <a:lstStyle/>
          <a:p>
            <a:pPr marL="0" indent="0">
              <a:buNone/>
            </a:pPr>
            <a:r>
              <a:rPr lang="en-US" dirty="0"/>
              <a:t> </a:t>
            </a:r>
            <a:endParaRPr lang="en-IN" dirty="0"/>
          </a:p>
        </p:txBody>
      </p:sp>
      <p:pic>
        <p:nvPicPr>
          <p:cNvPr id="4" name="Content Placeholder 3">
            <a:extLst>
              <a:ext uri="{FF2B5EF4-FFF2-40B4-BE49-F238E27FC236}">
                <a16:creationId xmlns:a16="http://schemas.microsoft.com/office/drawing/2014/main" id="{ECC0F647-8635-A6AC-330E-215D2139E7A7}"/>
              </a:ext>
            </a:extLst>
          </p:cNvPr>
          <p:cNvPicPr>
            <a:picLocks noGrp="1" noChangeAspect="1"/>
          </p:cNvPicPr>
          <p:nvPr/>
        </p:nvPicPr>
        <p:blipFill>
          <a:blip r:embed="rId2"/>
          <a:stretch>
            <a:fillRect/>
          </a:stretch>
        </p:blipFill>
        <p:spPr>
          <a:xfrm>
            <a:off x="0" y="681037"/>
            <a:ext cx="11998069" cy="6015185"/>
          </a:xfrm>
          <a:prstGeom prst="rect">
            <a:avLst/>
          </a:prstGeom>
        </p:spPr>
      </p:pic>
    </p:spTree>
    <p:extLst>
      <p:ext uri="{BB962C8B-B14F-4D97-AF65-F5344CB8AC3E}">
        <p14:creationId xmlns:p14="http://schemas.microsoft.com/office/powerpoint/2010/main" val="3315584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32B-30EF-4615-F11E-8F85AA7CFF3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4B76BC4-F159-F443-0D23-F78FD212A43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5754AD4-C053-96D5-4FDB-D300F5D4623B}"/>
              </a:ext>
            </a:extLst>
          </p:cNvPr>
          <p:cNvPicPr>
            <a:picLocks noChangeAspect="1"/>
          </p:cNvPicPr>
          <p:nvPr/>
        </p:nvPicPr>
        <p:blipFill>
          <a:blip r:embed="rId2"/>
          <a:stretch>
            <a:fillRect/>
          </a:stretch>
        </p:blipFill>
        <p:spPr>
          <a:xfrm>
            <a:off x="219971" y="805375"/>
            <a:ext cx="11404021" cy="5247249"/>
          </a:xfrm>
          <a:prstGeom prst="rect">
            <a:avLst/>
          </a:prstGeom>
        </p:spPr>
      </p:pic>
    </p:spTree>
    <p:extLst>
      <p:ext uri="{BB962C8B-B14F-4D97-AF65-F5344CB8AC3E}">
        <p14:creationId xmlns:p14="http://schemas.microsoft.com/office/powerpoint/2010/main" val="27539515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2F01-0546-EDDC-F3F8-28C9EA912C58}"/>
              </a:ext>
            </a:extLst>
          </p:cNvPr>
          <p:cNvSpPr>
            <a:spLocks noGrp="1"/>
          </p:cNvSpPr>
          <p:nvPr>
            <p:ph type="title"/>
          </p:nvPr>
        </p:nvSpPr>
        <p:spPr>
          <a:xfrm>
            <a:off x="838200" y="1"/>
            <a:ext cx="10515600" cy="1083211"/>
          </a:xfrm>
        </p:spPr>
        <p:txBody>
          <a:bodyPr>
            <a:normAutofit/>
          </a:bodyPr>
          <a:lstStyle/>
          <a:p>
            <a:pPr algn="ctr"/>
            <a:r>
              <a:rPr lang="en-US" sz="2800" b="1" dirty="0">
                <a:latin typeface="Times New Roman" panose="02020603050405020304" pitchFamily="18" charset="0"/>
                <a:cs typeface="Times New Roman" panose="02020603050405020304" pitchFamily="18" charset="0"/>
              </a:rPr>
              <a:t>Comparison between Support Vector Classification (SVC) and Support Vector Regression (SVR).</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130A51-E934-802C-912F-902367BFC84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D259B0A-85AD-6A15-225E-0E2ABF526CC6}"/>
              </a:ext>
            </a:extLst>
          </p:cNvPr>
          <p:cNvPicPr>
            <a:picLocks noChangeAspect="1"/>
          </p:cNvPicPr>
          <p:nvPr/>
        </p:nvPicPr>
        <p:blipFill>
          <a:blip r:embed="rId2"/>
          <a:stretch>
            <a:fillRect/>
          </a:stretch>
        </p:blipFill>
        <p:spPr>
          <a:xfrm>
            <a:off x="181105" y="1548692"/>
            <a:ext cx="11829790" cy="4628271"/>
          </a:xfrm>
          <a:prstGeom prst="rect">
            <a:avLst/>
          </a:prstGeom>
        </p:spPr>
      </p:pic>
    </p:spTree>
    <p:extLst>
      <p:ext uri="{BB962C8B-B14F-4D97-AF65-F5344CB8AC3E}">
        <p14:creationId xmlns:p14="http://schemas.microsoft.com/office/powerpoint/2010/main" val="1367050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7878-1D19-C73A-46EA-A6435E3CC19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8AE83A1-8624-DF29-2F98-D9B2E5A6E571}"/>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64EEFBA4-ABCD-566A-D0CB-2512B49D78D5}"/>
              </a:ext>
            </a:extLst>
          </p:cNvPr>
          <p:cNvPicPr>
            <a:picLocks noChangeAspect="1"/>
          </p:cNvPicPr>
          <p:nvPr/>
        </p:nvPicPr>
        <p:blipFill rotWithShape="1">
          <a:blip r:embed="rId2"/>
          <a:srcRect r="1340"/>
          <a:stretch/>
        </p:blipFill>
        <p:spPr>
          <a:xfrm>
            <a:off x="838200" y="214860"/>
            <a:ext cx="9414998" cy="3986898"/>
          </a:xfrm>
          <a:prstGeom prst="rect">
            <a:avLst/>
          </a:prstGeom>
        </p:spPr>
      </p:pic>
      <p:pic>
        <p:nvPicPr>
          <p:cNvPr id="9" name="Picture 8">
            <a:extLst>
              <a:ext uri="{FF2B5EF4-FFF2-40B4-BE49-F238E27FC236}">
                <a16:creationId xmlns:a16="http://schemas.microsoft.com/office/drawing/2014/main" id="{BC759519-9BDE-8789-2700-678E61E27DF0}"/>
              </a:ext>
            </a:extLst>
          </p:cNvPr>
          <p:cNvPicPr>
            <a:picLocks noChangeAspect="1"/>
          </p:cNvPicPr>
          <p:nvPr/>
        </p:nvPicPr>
        <p:blipFill rotWithShape="1">
          <a:blip r:embed="rId3"/>
          <a:srcRect r="1696"/>
          <a:stretch/>
        </p:blipFill>
        <p:spPr>
          <a:xfrm>
            <a:off x="818011" y="4201758"/>
            <a:ext cx="9445282" cy="2656241"/>
          </a:xfrm>
          <a:prstGeom prst="rect">
            <a:avLst/>
          </a:prstGeom>
        </p:spPr>
      </p:pic>
    </p:spTree>
    <p:extLst>
      <p:ext uri="{BB962C8B-B14F-4D97-AF65-F5344CB8AC3E}">
        <p14:creationId xmlns:p14="http://schemas.microsoft.com/office/powerpoint/2010/main" val="4176750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CD9A-1846-F3A9-82B7-6A90A491BB4E}"/>
              </a:ext>
            </a:extLst>
          </p:cNvPr>
          <p:cNvSpPr>
            <a:spLocks noGrp="1"/>
          </p:cNvSpPr>
          <p:nvPr>
            <p:ph type="title"/>
          </p:nvPr>
        </p:nvSpPr>
        <p:spPr>
          <a:xfrm>
            <a:off x="838200" y="1"/>
            <a:ext cx="10515600" cy="844061"/>
          </a:xfrm>
        </p:spPr>
        <p:txBody>
          <a:bodyPr>
            <a:normAutofit/>
          </a:bodyPr>
          <a:lstStyle/>
          <a:p>
            <a:pPr algn="ctr"/>
            <a:r>
              <a:rPr lang="en-IN" sz="4000" b="1" dirty="0">
                <a:latin typeface="Times New Roman" panose="02020603050405020304" pitchFamily="18" charset="0"/>
                <a:cs typeface="Times New Roman" panose="02020603050405020304" pitchFamily="18" charset="0"/>
              </a:rPr>
              <a:t>Soft Margin SVM</a:t>
            </a:r>
          </a:p>
        </p:txBody>
      </p:sp>
      <p:sp>
        <p:nvSpPr>
          <p:cNvPr id="3" name="Content Placeholder 2">
            <a:extLst>
              <a:ext uri="{FF2B5EF4-FFF2-40B4-BE49-F238E27FC236}">
                <a16:creationId xmlns:a16="http://schemas.microsoft.com/office/drawing/2014/main" id="{DDF07DB7-99A0-A811-8CC0-82065DCA41DE}"/>
              </a:ext>
            </a:extLst>
          </p:cNvPr>
          <p:cNvSpPr>
            <a:spLocks noGrp="1"/>
          </p:cNvSpPr>
          <p:nvPr>
            <p:ph idx="1"/>
          </p:nvPr>
        </p:nvSpPr>
        <p:spPr>
          <a:xfrm>
            <a:off x="838200" y="1055077"/>
            <a:ext cx="10515600" cy="5121886"/>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Imagine you're trying to draw a line on a piece of paper to separate two different types of candies, like chocolates and gummies. In a perfect world, you could draw a straight line that separates all the chocolates on one side and all the gummies on the other. But sometimes, it's not that easy—maybe some gummies look like chocolates, or some chocolates are mixed in with the gummies. That's when it gets tricky.</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Soft Margin </a:t>
            </a:r>
            <a:r>
              <a:rPr lang="en-US" sz="2400" dirty="0">
                <a:latin typeface="Times New Roman" panose="02020603050405020304" pitchFamily="18" charset="0"/>
                <a:cs typeface="Times New Roman" panose="02020603050405020304" pitchFamily="18" charset="0"/>
              </a:rPr>
              <a:t>is like saying, "It's okay if a few candies end up on the wrong side of the line." Instead of forcing a perfect line (which might be impossible), we allow a little bit of mix-up, but still try to keep most candies on the correct side.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In other words, a Soft Margin allows some mistakes to make sure we get the best possible line that works well overall, even if it’s not perfect. This helps the line work better when you try it on new candies you haven't seen before.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5013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62D5-EA9A-17CD-1CC9-5F7E2F33C62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C52C2A1-25D7-1573-AB63-2D9089D258A1}"/>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0255A0FD-D84D-5B21-5264-C6FEFB6C0F25}"/>
              </a:ext>
            </a:extLst>
          </p:cNvPr>
          <p:cNvPicPr>
            <a:picLocks noChangeAspect="1"/>
          </p:cNvPicPr>
          <p:nvPr/>
        </p:nvPicPr>
        <p:blipFill>
          <a:blip r:embed="rId2"/>
          <a:stretch>
            <a:fillRect/>
          </a:stretch>
        </p:blipFill>
        <p:spPr>
          <a:xfrm>
            <a:off x="0" y="681037"/>
            <a:ext cx="12192000" cy="6146830"/>
          </a:xfrm>
          <a:prstGeom prst="rect">
            <a:avLst/>
          </a:prstGeom>
        </p:spPr>
      </p:pic>
      <p:sp>
        <p:nvSpPr>
          <p:cNvPr id="5" name="TextBox 4">
            <a:extLst>
              <a:ext uri="{FF2B5EF4-FFF2-40B4-BE49-F238E27FC236}">
                <a16:creationId xmlns:a16="http://schemas.microsoft.com/office/drawing/2014/main" id="{FB0DBABE-9AF4-81E3-4E1D-48CF556A49F1}"/>
              </a:ext>
            </a:extLst>
          </p:cNvPr>
          <p:cNvSpPr txBox="1"/>
          <p:nvPr/>
        </p:nvSpPr>
        <p:spPr>
          <a:xfrm>
            <a:off x="-107853" y="30133"/>
            <a:ext cx="12407705"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Both hard margin and soft margin are concepts used in Support Vector Machines (SVMs) for classification tasks.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53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6894-1F1D-3877-F91D-7E557A1364B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A2A793F-E3B7-3C60-6510-8B889C76A8F2}"/>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4973EC41-C6CB-C752-5BE9-85982E25DDF1}"/>
              </a:ext>
            </a:extLst>
          </p:cNvPr>
          <p:cNvSpPr txBox="1"/>
          <p:nvPr/>
        </p:nvSpPr>
        <p:spPr>
          <a:xfrm>
            <a:off x="0" y="10446"/>
            <a:ext cx="12084148" cy="769441"/>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In basic terms, the problem with using a hard margin in a Support Vector Machine (SVM) is that it can be too strict. Here’s why:</a:t>
            </a:r>
            <a:endParaRPr lang="en-IN" sz="22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3FAA128-8DC2-F9BE-572A-E6E3C54A418E}"/>
              </a:ext>
            </a:extLst>
          </p:cNvPr>
          <p:cNvPicPr>
            <a:picLocks noChangeAspect="1"/>
          </p:cNvPicPr>
          <p:nvPr/>
        </p:nvPicPr>
        <p:blipFill>
          <a:blip r:embed="rId2"/>
          <a:stretch>
            <a:fillRect/>
          </a:stretch>
        </p:blipFill>
        <p:spPr>
          <a:xfrm>
            <a:off x="107851" y="830031"/>
            <a:ext cx="8705215" cy="3602158"/>
          </a:xfrm>
          <a:prstGeom prst="rect">
            <a:avLst/>
          </a:prstGeom>
        </p:spPr>
      </p:pic>
      <p:pic>
        <p:nvPicPr>
          <p:cNvPr id="11" name="Picture 10">
            <a:extLst>
              <a:ext uri="{FF2B5EF4-FFF2-40B4-BE49-F238E27FC236}">
                <a16:creationId xmlns:a16="http://schemas.microsoft.com/office/drawing/2014/main" id="{B00247FC-559B-4DE5-81E2-27C768FBB5D9}"/>
              </a:ext>
            </a:extLst>
          </p:cNvPr>
          <p:cNvPicPr>
            <a:picLocks noChangeAspect="1"/>
          </p:cNvPicPr>
          <p:nvPr/>
        </p:nvPicPr>
        <p:blipFill>
          <a:blip r:embed="rId3"/>
          <a:stretch>
            <a:fillRect/>
          </a:stretch>
        </p:blipFill>
        <p:spPr>
          <a:xfrm>
            <a:off x="228966" y="4432189"/>
            <a:ext cx="8507071" cy="2260620"/>
          </a:xfrm>
          <a:prstGeom prst="rect">
            <a:avLst/>
          </a:prstGeom>
        </p:spPr>
      </p:pic>
    </p:spTree>
    <p:extLst>
      <p:ext uri="{BB962C8B-B14F-4D97-AF65-F5344CB8AC3E}">
        <p14:creationId xmlns:p14="http://schemas.microsoft.com/office/powerpoint/2010/main" val="22813808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CBC8-A603-2244-164C-2182E86538F8}"/>
              </a:ext>
            </a:extLst>
          </p:cNvPr>
          <p:cNvSpPr>
            <a:spLocks noGrp="1"/>
          </p:cNvSpPr>
          <p:nvPr>
            <p:ph type="title"/>
          </p:nvPr>
        </p:nvSpPr>
        <p:spPr>
          <a:xfrm>
            <a:off x="0" y="1"/>
            <a:ext cx="11353800" cy="681036"/>
          </a:xfrm>
        </p:spPr>
        <p:txBody>
          <a:bodyPr>
            <a:normAutofit/>
          </a:bodyPr>
          <a:lstStyle/>
          <a:p>
            <a:r>
              <a:rPr lang="en-IN" sz="3200" b="1" dirty="0">
                <a:latin typeface="Times New Roman" panose="02020603050405020304" pitchFamily="18" charset="0"/>
                <a:cs typeface="Times New Roman" panose="02020603050405020304" pitchFamily="18" charset="0"/>
              </a:rPr>
              <a:t>Now, lets go in details.</a:t>
            </a:r>
          </a:p>
        </p:txBody>
      </p:sp>
      <p:sp>
        <p:nvSpPr>
          <p:cNvPr id="3" name="Content Placeholder 2">
            <a:extLst>
              <a:ext uri="{FF2B5EF4-FFF2-40B4-BE49-F238E27FC236}">
                <a16:creationId xmlns:a16="http://schemas.microsoft.com/office/drawing/2014/main" id="{EE8238C4-1F5D-867E-BFD7-2630D1C62C1F}"/>
              </a:ext>
            </a:extLst>
          </p:cNvPr>
          <p:cNvSpPr>
            <a:spLocks noGrp="1"/>
          </p:cNvSpPr>
          <p:nvPr>
            <p:ph idx="1"/>
          </p:nvPr>
        </p:nvSpPr>
        <p:spPr>
          <a:xfrm>
            <a:off x="0" y="681037"/>
            <a:ext cx="11353800" cy="5495926"/>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Before moving on to soft margin SVM, let's first understand hard margin SVM.</a:t>
            </a:r>
            <a:endParaRPr lang="en-IN" sz="2400" dirty="0"/>
          </a:p>
        </p:txBody>
      </p:sp>
      <p:pic>
        <p:nvPicPr>
          <p:cNvPr id="4" name="Picture 3">
            <a:extLst>
              <a:ext uri="{FF2B5EF4-FFF2-40B4-BE49-F238E27FC236}">
                <a16:creationId xmlns:a16="http://schemas.microsoft.com/office/drawing/2014/main" id="{B5DBF3D5-5D80-0FD7-CC46-408366A21380}"/>
              </a:ext>
            </a:extLst>
          </p:cNvPr>
          <p:cNvPicPr>
            <a:picLocks noChangeAspect="1"/>
          </p:cNvPicPr>
          <p:nvPr/>
        </p:nvPicPr>
        <p:blipFill>
          <a:blip r:embed="rId2"/>
          <a:stretch>
            <a:fillRect/>
          </a:stretch>
        </p:blipFill>
        <p:spPr>
          <a:xfrm>
            <a:off x="998805" y="1226313"/>
            <a:ext cx="7539763" cy="5495926"/>
          </a:xfrm>
          <a:prstGeom prst="rect">
            <a:avLst/>
          </a:prstGeom>
        </p:spPr>
      </p:pic>
    </p:spTree>
    <p:extLst>
      <p:ext uri="{BB962C8B-B14F-4D97-AF65-F5344CB8AC3E}">
        <p14:creationId xmlns:p14="http://schemas.microsoft.com/office/powerpoint/2010/main" val="2640003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B04B-F140-074C-8036-9F4B9A6FE775}"/>
              </a:ext>
            </a:extLst>
          </p:cNvPr>
          <p:cNvSpPr>
            <a:spLocks noGrp="1"/>
          </p:cNvSpPr>
          <p:nvPr>
            <p:ph type="title"/>
          </p:nvPr>
        </p:nvSpPr>
        <p:spPr>
          <a:xfrm>
            <a:off x="0" y="1"/>
            <a:ext cx="12192000" cy="1237956"/>
          </a:xfrm>
        </p:spPr>
        <p:txBody>
          <a:bodyPr>
            <a:normAutofit/>
          </a:bodyPr>
          <a:lstStyle/>
          <a:p>
            <a:pPr algn="just"/>
            <a:r>
              <a:rPr lang="en-US" sz="2000" b="1" dirty="0">
                <a:latin typeface="Times New Roman" panose="02020603050405020304" pitchFamily="18" charset="0"/>
                <a:cs typeface="Times New Roman" panose="02020603050405020304" pitchFamily="18" charset="0"/>
              </a:rPr>
              <a:t>To show how the line y=10x+8.33y = 10x + 8.33y=10x+8.33 minimizes the error, we will calculate the errors for each data point and then find the squared errors. We’ll compare these with errors from a different line to demonstrate that the Least Squares line minimizes the total squared error.</a:t>
            </a: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83AEB4-C927-1E65-D9EE-376C0ACBB6F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65C7F01-F003-92C8-3BA8-DC0B1912A72C}"/>
              </a:ext>
            </a:extLst>
          </p:cNvPr>
          <p:cNvPicPr>
            <a:picLocks noChangeAspect="1"/>
          </p:cNvPicPr>
          <p:nvPr/>
        </p:nvPicPr>
        <p:blipFill>
          <a:blip r:embed="rId2"/>
          <a:stretch>
            <a:fillRect/>
          </a:stretch>
        </p:blipFill>
        <p:spPr>
          <a:xfrm>
            <a:off x="120600" y="1237956"/>
            <a:ext cx="6490867" cy="3235569"/>
          </a:xfrm>
          <a:prstGeom prst="rect">
            <a:avLst/>
          </a:prstGeom>
        </p:spPr>
      </p:pic>
      <p:pic>
        <p:nvPicPr>
          <p:cNvPr id="7" name="Picture 6">
            <a:extLst>
              <a:ext uri="{FF2B5EF4-FFF2-40B4-BE49-F238E27FC236}">
                <a16:creationId xmlns:a16="http://schemas.microsoft.com/office/drawing/2014/main" id="{09E3B9F7-BC6F-0BD7-F596-75D566FE509A}"/>
              </a:ext>
            </a:extLst>
          </p:cNvPr>
          <p:cNvPicPr>
            <a:picLocks noChangeAspect="1"/>
          </p:cNvPicPr>
          <p:nvPr/>
        </p:nvPicPr>
        <p:blipFill>
          <a:blip r:embed="rId3"/>
          <a:stretch>
            <a:fillRect/>
          </a:stretch>
        </p:blipFill>
        <p:spPr>
          <a:xfrm>
            <a:off x="6542062" y="2813538"/>
            <a:ext cx="5649937" cy="4044461"/>
          </a:xfrm>
          <a:prstGeom prst="rect">
            <a:avLst/>
          </a:prstGeom>
        </p:spPr>
      </p:pic>
    </p:spTree>
    <p:extLst>
      <p:ext uri="{BB962C8B-B14F-4D97-AF65-F5344CB8AC3E}">
        <p14:creationId xmlns:p14="http://schemas.microsoft.com/office/powerpoint/2010/main" val="21674075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B0E0-B425-FCCA-0EF1-6753B5F81910}"/>
              </a:ext>
            </a:extLst>
          </p:cNvPr>
          <p:cNvSpPr>
            <a:spLocks noGrp="1"/>
          </p:cNvSpPr>
          <p:nvPr>
            <p:ph type="title"/>
          </p:nvPr>
        </p:nvSpPr>
        <p:spPr>
          <a:xfrm>
            <a:off x="225083" y="1"/>
            <a:ext cx="11128717" cy="1690688"/>
          </a:xfrm>
        </p:spPr>
        <p:txBody>
          <a:bodyPr>
            <a:normAutofit/>
          </a:bodyPr>
          <a:lstStyle/>
          <a:p>
            <a:r>
              <a:rPr lang="en-US" sz="2400" dirty="0">
                <a:latin typeface="Times New Roman" panose="02020603050405020304" pitchFamily="18" charset="0"/>
                <a:cs typeface="Times New Roman" panose="02020603050405020304" pitchFamily="18" charset="0"/>
              </a:rPr>
              <a:t>Lets understand each equation first:- </a:t>
            </a:r>
            <a:br>
              <a:rPr lang="en-US" sz="3200" dirty="0">
                <a:latin typeface="Times New Roman" panose="02020603050405020304" pitchFamily="18" charset="0"/>
                <a:cs typeface="Times New Roman" panose="02020603050405020304" pitchFamily="18" charset="0"/>
              </a:rPr>
            </a:br>
            <a:endParaRPr lang="en-IN" sz="3200" dirty="0"/>
          </a:p>
        </p:txBody>
      </p:sp>
      <p:sp>
        <p:nvSpPr>
          <p:cNvPr id="3" name="Content Placeholder 2">
            <a:extLst>
              <a:ext uri="{FF2B5EF4-FFF2-40B4-BE49-F238E27FC236}">
                <a16:creationId xmlns:a16="http://schemas.microsoft.com/office/drawing/2014/main" id="{A68BC41C-A4D6-C73D-642A-95DAC2FC8615}"/>
              </a:ext>
            </a:extLst>
          </p:cNvPr>
          <p:cNvSpPr>
            <a:spLocks noGrp="1"/>
          </p:cNvSpPr>
          <p:nvPr>
            <p:ph idx="1"/>
          </p:nvPr>
        </p:nvSpPr>
        <p:spPr>
          <a:xfrm>
            <a:off x="838200" y="1153551"/>
            <a:ext cx="10515600" cy="5023412"/>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 1.</a:t>
            </a:r>
          </a:p>
        </p:txBody>
      </p:sp>
      <p:pic>
        <p:nvPicPr>
          <p:cNvPr id="4" name="Picture 3">
            <a:extLst>
              <a:ext uri="{FF2B5EF4-FFF2-40B4-BE49-F238E27FC236}">
                <a16:creationId xmlns:a16="http://schemas.microsoft.com/office/drawing/2014/main" id="{F8823238-F2B4-63A8-C4B5-E521524903FA}"/>
              </a:ext>
            </a:extLst>
          </p:cNvPr>
          <p:cNvPicPr>
            <a:picLocks noChangeAspect="1"/>
          </p:cNvPicPr>
          <p:nvPr/>
        </p:nvPicPr>
        <p:blipFill>
          <a:blip r:embed="rId2"/>
          <a:stretch>
            <a:fillRect/>
          </a:stretch>
        </p:blipFill>
        <p:spPr>
          <a:xfrm>
            <a:off x="1219987" y="969029"/>
            <a:ext cx="1094827" cy="824340"/>
          </a:xfrm>
          <a:prstGeom prst="rect">
            <a:avLst/>
          </a:prstGeom>
        </p:spPr>
      </p:pic>
      <p:pic>
        <p:nvPicPr>
          <p:cNvPr id="6" name="Picture 5">
            <a:extLst>
              <a:ext uri="{FF2B5EF4-FFF2-40B4-BE49-F238E27FC236}">
                <a16:creationId xmlns:a16="http://schemas.microsoft.com/office/drawing/2014/main" id="{A8C78BB3-59B5-15BC-0BF4-B80884428A0E}"/>
              </a:ext>
            </a:extLst>
          </p:cNvPr>
          <p:cNvPicPr>
            <a:picLocks noChangeAspect="1"/>
          </p:cNvPicPr>
          <p:nvPr/>
        </p:nvPicPr>
        <p:blipFill>
          <a:blip r:embed="rId3"/>
          <a:stretch>
            <a:fillRect/>
          </a:stretch>
        </p:blipFill>
        <p:spPr>
          <a:xfrm>
            <a:off x="2314814" y="1023168"/>
            <a:ext cx="7712329" cy="716061"/>
          </a:xfrm>
          <a:prstGeom prst="rect">
            <a:avLst/>
          </a:prstGeom>
        </p:spPr>
      </p:pic>
      <p:pic>
        <p:nvPicPr>
          <p:cNvPr id="10" name="Picture 9">
            <a:extLst>
              <a:ext uri="{FF2B5EF4-FFF2-40B4-BE49-F238E27FC236}">
                <a16:creationId xmlns:a16="http://schemas.microsoft.com/office/drawing/2014/main" id="{E7320BC5-AE29-0103-AB60-387DD2E66B3C}"/>
              </a:ext>
            </a:extLst>
          </p:cNvPr>
          <p:cNvPicPr>
            <a:picLocks noChangeAspect="1"/>
          </p:cNvPicPr>
          <p:nvPr/>
        </p:nvPicPr>
        <p:blipFill>
          <a:blip r:embed="rId4"/>
          <a:stretch>
            <a:fillRect/>
          </a:stretch>
        </p:blipFill>
        <p:spPr>
          <a:xfrm>
            <a:off x="17827" y="4550687"/>
            <a:ext cx="6312635" cy="2307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08050E3A-3037-BCBB-AB63-5DA60EA874EC}"/>
              </a:ext>
            </a:extLst>
          </p:cNvPr>
          <p:cNvPicPr>
            <a:picLocks noChangeAspect="1"/>
          </p:cNvPicPr>
          <p:nvPr/>
        </p:nvPicPr>
        <p:blipFill>
          <a:blip r:embed="rId5"/>
          <a:stretch>
            <a:fillRect/>
          </a:stretch>
        </p:blipFill>
        <p:spPr>
          <a:xfrm>
            <a:off x="17827" y="1853846"/>
            <a:ext cx="6637020" cy="24976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FA451FF-3023-25B8-1BE3-4034B839828B}"/>
              </a:ext>
            </a:extLst>
          </p:cNvPr>
          <p:cNvPicPr>
            <a:picLocks noChangeAspect="1"/>
          </p:cNvPicPr>
          <p:nvPr/>
        </p:nvPicPr>
        <p:blipFill>
          <a:blip r:embed="rId6"/>
          <a:stretch>
            <a:fillRect/>
          </a:stretch>
        </p:blipFill>
        <p:spPr>
          <a:xfrm>
            <a:off x="6488136" y="4488012"/>
            <a:ext cx="5703864" cy="2369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2F18F5AD-7520-2A4C-0BE9-9B9E9CD16AFA}"/>
              </a:ext>
            </a:extLst>
          </p:cNvPr>
          <p:cNvPicPr>
            <a:picLocks noChangeAspect="1"/>
          </p:cNvPicPr>
          <p:nvPr/>
        </p:nvPicPr>
        <p:blipFill>
          <a:blip r:embed="rId7"/>
          <a:stretch>
            <a:fillRect/>
          </a:stretch>
        </p:blipFill>
        <p:spPr>
          <a:xfrm>
            <a:off x="6794694" y="1853846"/>
            <a:ext cx="5397306" cy="2497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5248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9297-BC86-A871-E132-30F04E00067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5696E5C-43B7-769D-855D-B29EB912DDF1}"/>
              </a:ext>
            </a:extLst>
          </p:cNvPr>
          <p:cNvSpPr>
            <a:spLocks noGrp="1"/>
          </p:cNvSpPr>
          <p:nvPr>
            <p:ph idx="1"/>
          </p:nvPr>
        </p:nvSpPr>
        <p:spPr>
          <a:xfrm>
            <a:off x="295423" y="159817"/>
            <a:ext cx="11058378" cy="6017146"/>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5835DB-6CEF-23B0-2C66-39C1563388D7}"/>
              </a:ext>
            </a:extLst>
          </p:cNvPr>
          <p:cNvPicPr>
            <a:picLocks noChangeAspect="1"/>
          </p:cNvPicPr>
          <p:nvPr/>
        </p:nvPicPr>
        <p:blipFill rotWithShape="1">
          <a:blip r:embed="rId2"/>
          <a:srcRect b="90626"/>
          <a:stretch/>
        </p:blipFill>
        <p:spPr>
          <a:xfrm>
            <a:off x="711590" y="82738"/>
            <a:ext cx="9515622" cy="476892"/>
          </a:xfrm>
          <a:prstGeom prst="rect">
            <a:avLst/>
          </a:prstGeom>
        </p:spPr>
      </p:pic>
      <p:pic>
        <p:nvPicPr>
          <p:cNvPr id="6" name="Picture 5">
            <a:extLst>
              <a:ext uri="{FF2B5EF4-FFF2-40B4-BE49-F238E27FC236}">
                <a16:creationId xmlns:a16="http://schemas.microsoft.com/office/drawing/2014/main" id="{9AFBE292-D5D2-A318-2176-5081D21350B4}"/>
              </a:ext>
            </a:extLst>
          </p:cNvPr>
          <p:cNvPicPr>
            <a:picLocks noChangeAspect="1"/>
          </p:cNvPicPr>
          <p:nvPr/>
        </p:nvPicPr>
        <p:blipFill>
          <a:blip r:embed="rId3"/>
          <a:stretch>
            <a:fillRect/>
          </a:stretch>
        </p:blipFill>
        <p:spPr>
          <a:xfrm>
            <a:off x="487895" y="1063588"/>
            <a:ext cx="11408682" cy="4904342"/>
          </a:xfrm>
          <a:prstGeom prst="rect">
            <a:avLst/>
          </a:prstGeom>
        </p:spPr>
      </p:pic>
    </p:spTree>
    <p:extLst>
      <p:ext uri="{BB962C8B-B14F-4D97-AF65-F5344CB8AC3E}">
        <p14:creationId xmlns:p14="http://schemas.microsoft.com/office/powerpoint/2010/main" val="2114143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76A9-1D40-F396-7301-F63ED198ED8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B86BC4-D351-F89A-0F09-B18CBA6C042F}"/>
              </a:ext>
            </a:extLst>
          </p:cNvPr>
          <p:cNvSpPr>
            <a:spLocks noGrp="1"/>
          </p:cNvSpPr>
          <p:nvPr>
            <p:ph idx="1"/>
          </p:nvPr>
        </p:nvSpPr>
        <p:spPr>
          <a:xfrm>
            <a:off x="0" y="78198"/>
            <a:ext cx="11353800" cy="6098765"/>
          </a:xfrm>
        </p:spPr>
        <p:txBody>
          <a:bodyPr/>
          <a:lstStyle/>
          <a:p>
            <a:pPr marL="0" indent="0">
              <a:buNone/>
            </a:pPr>
            <a:r>
              <a:rPr lang="en-US" dirty="0"/>
              <a:t>Understanding          in details:- </a:t>
            </a:r>
            <a:endParaRPr lang="en-IN" dirty="0"/>
          </a:p>
        </p:txBody>
      </p:sp>
      <p:pic>
        <p:nvPicPr>
          <p:cNvPr id="4" name="Picture 3">
            <a:extLst>
              <a:ext uri="{FF2B5EF4-FFF2-40B4-BE49-F238E27FC236}">
                <a16:creationId xmlns:a16="http://schemas.microsoft.com/office/drawing/2014/main" id="{B5650B13-B7CB-918F-01EC-63DF3657D9D7}"/>
              </a:ext>
            </a:extLst>
          </p:cNvPr>
          <p:cNvPicPr>
            <a:picLocks noChangeAspect="1"/>
          </p:cNvPicPr>
          <p:nvPr/>
        </p:nvPicPr>
        <p:blipFill rotWithShape="1">
          <a:blip r:embed="rId2"/>
          <a:srcRect l="11445" t="-1626" r="81311" b="91119"/>
          <a:stretch/>
        </p:blipFill>
        <p:spPr>
          <a:xfrm>
            <a:off x="2293034" y="-45624"/>
            <a:ext cx="689317" cy="534572"/>
          </a:xfrm>
          <a:prstGeom prst="rect">
            <a:avLst/>
          </a:prstGeom>
        </p:spPr>
      </p:pic>
      <p:pic>
        <p:nvPicPr>
          <p:cNvPr id="6" name="Picture 5">
            <a:extLst>
              <a:ext uri="{FF2B5EF4-FFF2-40B4-BE49-F238E27FC236}">
                <a16:creationId xmlns:a16="http://schemas.microsoft.com/office/drawing/2014/main" id="{4E8C1E8C-2A7D-02B4-7764-0F64663447CA}"/>
              </a:ext>
            </a:extLst>
          </p:cNvPr>
          <p:cNvPicPr>
            <a:picLocks noChangeAspect="1"/>
          </p:cNvPicPr>
          <p:nvPr/>
        </p:nvPicPr>
        <p:blipFill>
          <a:blip r:embed="rId3"/>
          <a:stretch>
            <a:fillRect/>
          </a:stretch>
        </p:blipFill>
        <p:spPr>
          <a:xfrm>
            <a:off x="0" y="517154"/>
            <a:ext cx="6921306" cy="4199926"/>
          </a:xfrm>
          <a:prstGeom prst="rect">
            <a:avLst/>
          </a:prstGeom>
        </p:spPr>
      </p:pic>
      <p:sp>
        <p:nvSpPr>
          <p:cNvPr id="8" name="TextBox 7">
            <a:extLst>
              <a:ext uri="{FF2B5EF4-FFF2-40B4-BE49-F238E27FC236}">
                <a16:creationId xmlns:a16="http://schemas.microsoft.com/office/drawing/2014/main" id="{CDBBA545-B204-9716-B39F-D9C85F89E023}"/>
              </a:ext>
            </a:extLst>
          </p:cNvPr>
          <p:cNvSpPr txBox="1"/>
          <p:nvPr/>
        </p:nvSpPr>
        <p:spPr>
          <a:xfrm>
            <a:off x="8474612" y="2715064"/>
            <a:ext cx="3717388" cy="369332"/>
          </a:xfrm>
          <a:prstGeom prst="rect">
            <a:avLst/>
          </a:prstGeom>
          <a:noFill/>
        </p:spPr>
        <p:txBody>
          <a:bodyPr wrap="square">
            <a:spAutoFit/>
          </a:bodyPr>
          <a:lstStyle/>
          <a:p>
            <a:r>
              <a:rPr lang="en-US" dirty="0"/>
              <a:t> </a:t>
            </a:r>
            <a:endParaRPr lang="en-IN" dirty="0"/>
          </a:p>
        </p:txBody>
      </p:sp>
      <p:pic>
        <p:nvPicPr>
          <p:cNvPr id="10" name="Picture 9">
            <a:extLst>
              <a:ext uri="{FF2B5EF4-FFF2-40B4-BE49-F238E27FC236}">
                <a16:creationId xmlns:a16="http://schemas.microsoft.com/office/drawing/2014/main" id="{1A16CDFE-70E0-CF54-D5DB-98E913D45A08}"/>
              </a:ext>
            </a:extLst>
          </p:cNvPr>
          <p:cNvPicPr>
            <a:picLocks noChangeAspect="1"/>
          </p:cNvPicPr>
          <p:nvPr/>
        </p:nvPicPr>
        <p:blipFill>
          <a:blip r:embed="rId4"/>
          <a:stretch>
            <a:fillRect/>
          </a:stretch>
        </p:blipFill>
        <p:spPr>
          <a:xfrm>
            <a:off x="5605558" y="4528935"/>
            <a:ext cx="6443003" cy="1607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0E312FCB-739A-ABAA-FC62-8D8B0EBAF596}"/>
              </a:ext>
            </a:extLst>
          </p:cNvPr>
          <p:cNvPicPr>
            <a:picLocks noChangeAspect="1"/>
          </p:cNvPicPr>
          <p:nvPr/>
        </p:nvPicPr>
        <p:blipFill rotWithShape="1">
          <a:blip r:embed="rId5"/>
          <a:srcRect r="36056"/>
          <a:stretch/>
        </p:blipFill>
        <p:spPr>
          <a:xfrm>
            <a:off x="6974813" y="2699211"/>
            <a:ext cx="2999596" cy="1240011"/>
          </a:xfrm>
          <a:prstGeom prst="rect">
            <a:avLst/>
          </a:prstGeom>
        </p:spPr>
      </p:pic>
      <p:pic>
        <p:nvPicPr>
          <p:cNvPr id="18" name="Picture 17">
            <a:extLst>
              <a:ext uri="{FF2B5EF4-FFF2-40B4-BE49-F238E27FC236}">
                <a16:creationId xmlns:a16="http://schemas.microsoft.com/office/drawing/2014/main" id="{FDE251BC-CEEF-EE15-3B6B-C1D1E89FAD10}"/>
              </a:ext>
            </a:extLst>
          </p:cNvPr>
          <p:cNvPicPr>
            <a:picLocks noChangeAspect="1"/>
          </p:cNvPicPr>
          <p:nvPr/>
        </p:nvPicPr>
        <p:blipFill rotWithShape="1">
          <a:blip r:embed="rId5"/>
          <a:srcRect l="64609" t="31678"/>
          <a:stretch/>
        </p:blipFill>
        <p:spPr>
          <a:xfrm>
            <a:off x="6974813" y="3065991"/>
            <a:ext cx="1852247" cy="945221"/>
          </a:xfrm>
          <a:prstGeom prst="rect">
            <a:avLst/>
          </a:prstGeom>
        </p:spPr>
      </p:pic>
      <p:pic>
        <p:nvPicPr>
          <p:cNvPr id="20" name="Picture 19">
            <a:extLst>
              <a:ext uri="{FF2B5EF4-FFF2-40B4-BE49-F238E27FC236}">
                <a16:creationId xmlns:a16="http://schemas.microsoft.com/office/drawing/2014/main" id="{208871DD-1C63-A3AF-0875-C5C36E5A6A2C}"/>
              </a:ext>
            </a:extLst>
          </p:cNvPr>
          <p:cNvPicPr>
            <a:picLocks noChangeAspect="1"/>
          </p:cNvPicPr>
          <p:nvPr/>
        </p:nvPicPr>
        <p:blipFill>
          <a:blip r:embed="rId6"/>
          <a:stretch>
            <a:fillRect/>
          </a:stretch>
        </p:blipFill>
        <p:spPr>
          <a:xfrm>
            <a:off x="22333" y="4939358"/>
            <a:ext cx="4832193" cy="786636"/>
          </a:xfrm>
          <a:prstGeom prst="rect">
            <a:avLst/>
          </a:prstGeom>
        </p:spPr>
      </p:pic>
      <p:pic>
        <p:nvPicPr>
          <p:cNvPr id="21" name="Picture 20">
            <a:extLst>
              <a:ext uri="{FF2B5EF4-FFF2-40B4-BE49-F238E27FC236}">
                <a16:creationId xmlns:a16="http://schemas.microsoft.com/office/drawing/2014/main" id="{483DEE79-8B4E-5ECB-D331-5FE4315E1D86}"/>
              </a:ext>
            </a:extLst>
          </p:cNvPr>
          <p:cNvPicPr>
            <a:picLocks noChangeAspect="1"/>
          </p:cNvPicPr>
          <p:nvPr/>
        </p:nvPicPr>
        <p:blipFill>
          <a:blip r:embed="rId7"/>
          <a:stretch>
            <a:fillRect/>
          </a:stretch>
        </p:blipFill>
        <p:spPr>
          <a:xfrm>
            <a:off x="0" y="6265135"/>
            <a:ext cx="6974813" cy="599479"/>
          </a:xfrm>
          <a:prstGeom prst="rect">
            <a:avLst/>
          </a:prstGeom>
        </p:spPr>
      </p:pic>
    </p:spTree>
    <p:extLst>
      <p:ext uri="{BB962C8B-B14F-4D97-AF65-F5344CB8AC3E}">
        <p14:creationId xmlns:p14="http://schemas.microsoft.com/office/powerpoint/2010/main" val="763134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01A4-974F-F3A6-D13D-6C354C43BF9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B8E3EB2-A402-E5F6-A513-D32462D6422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5DFC578-6BDC-97CD-E049-B7579AED3B81}"/>
              </a:ext>
            </a:extLst>
          </p:cNvPr>
          <p:cNvPicPr>
            <a:picLocks noChangeAspect="1"/>
          </p:cNvPicPr>
          <p:nvPr/>
        </p:nvPicPr>
        <p:blipFill>
          <a:blip r:embed="rId2"/>
          <a:stretch>
            <a:fillRect/>
          </a:stretch>
        </p:blipFill>
        <p:spPr>
          <a:xfrm>
            <a:off x="155803" y="535288"/>
            <a:ext cx="11880393" cy="5787423"/>
          </a:xfrm>
          <a:prstGeom prst="rect">
            <a:avLst/>
          </a:prstGeom>
        </p:spPr>
      </p:pic>
    </p:spTree>
    <p:extLst>
      <p:ext uri="{BB962C8B-B14F-4D97-AF65-F5344CB8AC3E}">
        <p14:creationId xmlns:p14="http://schemas.microsoft.com/office/powerpoint/2010/main" val="2058761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7629-68F2-9127-3CE7-262B112BB5E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FF8CFA1-BF51-056E-E70B-96454F5EBAD2}"/>
              </a:ext>
            </a:extLst>
          </p:cNvPr>
          <p:cNvSpPr>
            <a:spLocks noGrp="1"/>
          </p:cNvSpPr>
          <p:nvPr>
            <p:ph idx="1"/>
          </p:nvPr>
        </p:nvSpPr>
        <p:spPr>
          <a:xfrm>
            <a:off x="253218" y="82738"/>
            <a:ext cx="11100582" cy="6094225"/>
          </a:xfrm>
        </p:spPr>
        <p:txBody>
          <a:bodyPr/>
          <a:lstStyle/>
          <a:p>
            <a:pPr marL="0" indent="0">
              <a:buNone/>
            </a:pPr>
            <a:r>
              <a:rPr lang="en-US" dirty="0"/>
              <a:t>3. </a:t>
            </a:r>
            <a:endParaRPr lang="en-IN" dirty="0"/>
          </a:p>
        </p:txBody>
      </p:sp>
      <p:pic>
        <p:nvPicPr>
          <p:cNvPr id="5" name="Picture 4">
            <a:extLst>
              <a:ext uri="{FF2B5EF4-FFF2-40B4-BE49-F238E27FC236}">
                <a16:creationId xmlns:a16="http://schemas.microsoft.com/office/drawing/2014/main" id="{A7E9E2DD-00AB-B0E8-F244-EE688BAC90A3}"/>
              </a:ext>
            </a:extLst>
          </p:cNvPr>
          <p:cNvPicPr>
            <a:picLocks noChangeAspect="1"/>
          </p:cNvPicPr>
          <p:nvPr/>
        </p:nvPicPr>
        <p:blipFill>
          <a:blip r:embed="rId2"/>
          <a:stretch>
            <a:fillRect/>
          </a:stretch>
        </p:blipFill>
        <p:spPr>
          <a:xfrm>
            <a:off x="1896648" y="82738"/>
            <a:ext cx="2066707" cy="493542"/>
          </a:xfrm>
          <a:prstGeom prst="rect">
            <a:avLst/>
          </a:prstGeom>
        </p:spPr>
      </p:pic>
      <p:pic>
        <p:nvPicPr>
          <p:cNvPr id="6" name="Picture 5">
            <a:extLst>
              <a:ext uri="{FF2B5EF4-FFF2-40B4-BE49-F238E27FC236}">
                <a16:creationId xmlns:a16="http://schemas.microsoft.com/office/drawing/2014/main" id="{B6330E74-4D54-69CA-B618-F04C11DDCBB3}"/>
              </a:ext>
            </a:extLst>
          </p:cNvPr>
          <p:cNvPicPr>
            <a:picLocks noChangeAspect="1"/>
          </p:cNvPicPr>
          <p:nvPr/>
        </p:nvPicPr>
        <p:blipFill rotWithShape="1">
          <a:blip r:embed="rId3"/>
          <a:srcRect r="88877" b="90305"/>
          <a:stretch/>
        </p:blipFill>
        <p:spPr>
          <a:xfrm>
            <a:off x="700014" y="41122"/>
            <a:ext cx="1058448" cy="493242"/>
          </a:xfrm>
          <a:prstGeom prst="rect">
            <a:avLst/>
          </a:prstGeom>
        </p:spPr>
      </p:pic>
      <p:pic>
        <p:nvPicPr>
          <p:cNvPr id="8" name="Picture 7">
            <a:extLst>
              <a:ext uri="{FF2B5EF4-FFF2-40B4-BE49-F238E27FC236}">
                <a16:creationId xmlns:a16="http://schemas.microsoft.com/office/drawing/2014/main" id="{103155F5-8EF6-6301-C2F4-C3E5E48BB5EF}"/>
              </a:ext>
            </a:extLst>
          </p:cNvPr>
          <p:cNvPicPr>
            <a:picLocks noChangeAspect="1"/>
          </p:cNvPicPr>
          <p:nvPr/>
        </p:nvPicPr>
        <p:blipFill>
          <a:blip r:embed="rId4"/>
          <a:stretch>
            <a:fillRect/>
          </a:stretch>
        </p:blipFill>
        <p:spPr>
          <a:xfrm>
            <a:off x="108807" y="816751"/>
            <a:ext cx="11829975" cy="5246424"/>
          </a:xfrm>
          <a:prstGeom prst="rect">
            <a:avLst/>
          </a:prstGeom>
        </p:spPr>
      </p:pic>
    </p:spTree>
    <p:extLst>
      <p:ext uri="{BB962C8B-B14F-4D97-AF65-F5344CB8AC3E}">
        <p14:creationId xmlns:p14="http://schemas.microsoft.com/office/powerpoint/2010/main" val="7835765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FE0A-E788-2353-926B-319F4F0228C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612526F-243A-1AE1-BC98-2746DCAFD0F0}"/>
              </a:ext>
            </a:extLst>
          </p:cNvPr>
          <p:cNvSpPr>
            <a:spLocks noGrp="1"/>
          </p:cNvSpPr>
          <p:nvPr>
            <p:ph idx="1"/>
          </p:nvPr>
        </p:nvSpPr>
        <p:spPr>
          <a:xfrm>
            <a:off x="281354" y="126679"/>
            <a:ext cx="11479237" cy="6527339"/>
          </a:xfrm>
        </p:spPr>
        <p:txBody>
          <a:bodyPr/>
          <a:lstStyle/>
          <a:p>
            <a:pPr marL="0" indent="0">
              <a:buNone/>
            </a:pPr>
            <a:r>
              <a:rPr lang="en-US" dirty="0"/>
              <a:t>4.</a:t>
            </a:r>
            <a:endParaRPr lang="en-IN" dirty="0"/>
          </a:p>
        </p:txBody>
      </p:sp>
      <p:pic>
        <p:nvPicPr>
          <p:cNvPr id="4" name="Picture 3">
            <a:extLst>
              <a:ext uri="{FF2B5EF4-FFF2-40B4-BE49-F238E27FC236}">
                <a16:creationId xmlns:a16="http://schemas.microsoft.com/office/drawing/2014/main" id="{CA957F3F-4DC4-B86D-C4F7-CB33D57368E7}"/>
              </a:ext>
            </a:extLst>
          </p:cNvPr>
          <p:cNvPicPr>
            <a:picLocks noChangeAspect="1"/>
          </p:cNvPicPr>
          <p:nvPr/>
        </p:nvPicPr>
        <p:blipFill rotWithShape="1">
          <a:blip r:embed="rId2"/>
          <a:srcRect b="90626"/>
          <a:stretch/>
        </p:blipFill>
        <p:spPr>
          <a:xfrm>
            <a:off x="618978" y="168212"/>
            <a:ext cx="9636370" cy="393826"/>
          </a:xfrm>
          <a:prstGeom prst="rect">
            <a:avLst/>
          </a:prstGeom>
        </p:spPr>
      </p:pic>
      <p:pic>
        <p:nvPicPr>
          <p:cNvPr id="6" name="Picture 5">
            <a:extLst>
              <a:ext uri="{FF2B5EF4-FFF2-40B4-BE49-F238E27FC236}">
                <a16:creationId xmlns:a16="http://schemas.microsoft.com/office/drawing/2014/main" id="{A0ABAA9C-C38E-F049-9C1E-3F91695F313B}"/>
              </a:ext>
            </a:extLst>
          </p:cNvPr>
          <p:cNvPicPr>
            <a:picLocks noChangeAspect="1"/>
          </p:cNvPicPr>
          <p:nvPr/>
        </p:nvPicPr>
        <p:blipFill rotWithShape="1">
          <a:blip r:embed="rId3"/>
          <a:srcRect t="1" r="9524" b="14969"/>
          <a:stretch/>
        </p:blipFill>
        <p:spPr>
          <a:xfrm>
            <a:off x="1744394" y="126679"/>
            <a:ext cx="1786597" cy="458958"/>
          </a:xfrm>
          <a:prstGeom prst="rect">
            <a:avLst/>
          </a:prstGeom>
        </p:spPr>
      </p:pic>
      <p:pic>
        <p:nvPicPr>
          <p:cNvPr id="10" name="Picture 9">
            <a:extLst>
              <a:ext uri="{FF2B5EF4-FFF2-40B4-BE49-F238E27FC236}">
                <a16:creationId xmlns:a16="http://schemas.microsoft.com/office/drawing/2014/main" id="{90801F14-50F9-D664-C73D-637BB6B3CED6}"/>
              </a:ext>
            </a:extLst>
          </p:cNvPr>
          <p:cNvPicPr>
            <a:picLocks noChangeAspect="1"/>
          </p:cNvPicPr>
          <p:nvPr/>
        </p:nvPicPr>
        <p:blipFill rotWithShape="1">
          <a:blip r:embed="rId4"/>
          <a:srcRect b="30434"/>
          <a:stretch/>
        </p:blipFill>
        <p:spPr>
          <a:xfrm>
            <a:off x="141019" y="989866"/>
            <a:ext cx="11909961" cy="3220537"/>
          </a:xfrm>
          <a:prstGeom prst="rect">
            <a:avLst/>
          </a:prstGeom>
        </p:spPr>
      </p:pic>
    </p:spTree>
    <p:extLst>
      <p:ext uri="{BB962C8B-B14F-4D97-AF65-F5344CB8AC3E}">
        <p14:creationId xmlns:p14="http://schemas.microsoft.com/office/powerpoint/2010/main" val="23241689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0CA5-059F-73B7-3CDF-97EFBF94128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831262A-B16D-89C2-E856-093FA797F221}"/>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09D1A743-6544-8779-5D94-7E1731E741EC}"/>
              </a:ext>
            </a:extLst>
          </p:cNvPr>
          <p:cNvPicPr>
            <a:picLocks noChangeAspect="1"/>
          </p:cNvPicPr>
          <p:nvPr/>
        </p:nvPicPr>
        <p:blipFill>
          <a:blip r:embed="rId2"/>
          <a:stretch>
            <a:fillRect/>
          </a:stretch>
        </p:blipFill>
        <p:spPr>
          <a:xfrm>
            <a:off x="0" y="0"/>
            <a:ext cx="8534387" cy="4338638"/>
          </a:xfrm>
          <a:prstGeom prst="rect">
            <a:avLst/>
          </a:prstGeom>
        </p:spPr>
      </p:pic>
      <p:pic>
        <p:nvPicPr>
          <p:cNvPr id="9" name="Picture 8">
            <a:extLst>
              <a:ext uri="{FF2B5EF4-FFF2-40B4-BE49-F238E27FC236}">
                <a16:creationId xmlns:a16="http://schemas.microsoft.com/office/drawing/2014/main" id="{7EDE45DC-0F5D-EE2C-5412-2F041560AF78}"/>
              </a:ext>
            </a:extLst>
          </p:cNvPr>
          <p:cNvPicPr>
            <a:picLocks noChangeAspect="1"/>
          </p:cNvPicPr>
          <p:nvPr/>
        </p:nvPicPr>
        <p:blipFill>
          <a:blip r:embed="rId3"/>
          <a:stretch>
            <a:fillRect/>
          </a:stretch>
        </p:blipFill>
        <p:spPr>
          <a:xfrm>
            <a:off x="0" y="4262438"/>
            <a:ext cx="7935713" cy="2595562"/>
          </a:xfrm>
          <a:prstGeom prst="rect">
            <a:avLst/>
          </a:prstGeom>
        </p:spPr>
      </p:pic>
    </p:spTree>
    <p:extLst>
      <p:ext uri="{BB962C8B-B14F-4D97-AF65-F5344CB8AC3E}">
        <p14:creationId xmlns:p14="http://schemas.microsoft.com/office/powerpoint/2010/main" val="4265278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8C9A-484E-F734-AB58-3215BB1ECF95}"/>
              </a:ext>
            </a:extLst>
          </p:cNvPr>
          <p:cNvSpPr>
            <a:spLocks noGrp="1"/>
          </p:cNvSpPr>
          <p:nvPr>
            <p:ph type="title"/>
          </p:nvPr>
        </p:nvSpPr>
        <p:spPr>
          <a:xfrm>
            <a:off x="126609" y="1"/>
            <a:ext cx="11227191" cy="681036"/>
          </a:xfrm>
        </p:spPr>
        <p:txBody>
          <a:bodyPr>
            <a:normAutofit/>
          </a:bodyPr>
          <a:lstStyle/>
          <a:p>
            <a:r>
              <a:rPr lang="en-US" sz="2400" b="1" dirty="0">
                <a:latin typeface="Times New Roman" panose="02020603050405020304" pitchFamily="18" charset="0"/>
                <a:cs typeface="Times New Roman" panose="02020603050405020304" pitchFamily="18" charset="0"/>
              </a:rPr>
              <a:t>Now, coming to </a:t>
            </a:r>
            <a:r>
              <a:rPr lang="en-IN" sz="2400" b="1" dirty="0">
                <a:latin typeface="Times New Roman" panose="02020603050405020304" pitchFamily="18" charset="0"/>
                <a:cs typeface="Times New Roman" panose="02020603050405020304" pitchFamily="18" charset="0"/>
              </a:rPr>
              <a:t>soft margin SVM:-</a:t>
            </a:r>
          </a:p>
        </p:txBody>
      </p:sp>
      <p:sp>
        <p:nvSpPr>
          <p:cNvPr id="3" name="Content Placeholder 2">
            <a:extLst>
              <a:ext uri="{FF2B5EF4-FFF2-40B4-BE49-F238E27FC236}">
                <a16:creationId xmlns:a16="http://schemas.microsoft.com/office/drawing/2014/main" id="{D69373F8-DE5D-720B-1E5A-724A6390A4AD}"/>
              </a:ext>
            </a:extLst>
          </p:cNvPr>
          <p:cNvSpPr>
            <a:spLocks noGrp="1"/>
          </p:cNvSpPr>
          <p:nvPr>
            <p:ph idx="1"/>
          </p:nvPr>
        </p:nvSpPr>
        <p:spPr>
          <a:xfrm>
            <a:off x="1549790" y="1825625"/>
            <a:ext cx="10515600" cy="4351338"/>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1A51B52-AB05-B1D3-B290-17556C670525}"/>
              </a:ext>
            </a:extLst>
          </p:cNvPr>
          <p:cNvPicPr>
            <a:picLocks noChangeAspect="1"/>
          </p:cNvPicPr>
          <p:nvPr/>
        </p:nvPicPr>
        <p:blipFill>
          <a:blip r:embed="rId2"/>
          <a:stretch>
            <a:fillRect/>
          </a:stretch>
        </p:blipFill>
        <p:spPr>
          <a:xfrm>
            <a:off x="126610" y="681038"/>
            <a:ext cx="7090116" cy="4123728"/>
          </a:xfrm>
          <a:prstGeom prst="rect">
            <a:avLst/>
          </a:prstGeom>
        </p:spPr>
      </p:pic>
      <p:pic>
        <p:nvPicPr>
          <p:cNvPr id="7" name="Picture 6">
            <a:extLst>
              <a:ext uri="{FF2B5EF4-FFF2-40B4-BE49-F238E27FC236}">
                <a16:creationId xmlns:a16="http://schemas.microsoft.com/office/drawing/2014/main" id="{B8CF2F09-6917-7112-86ED-28C4179D9D5D}"/>
              </a:ext>
            </a:extLst>
          </p:cNvPr>
          <p:cNvPicPr>
            <a:picLocks noChangeAspect="1"/>
          </p:cNvPicPr>
          <p:nvPr/>
        </p:nvPicPr>
        <p:blipFill>
          <a:blip r:embed="rId3"/>
          <a:stretch>
            <a:fillRect/>
          </a:stretch>
        </p:blipFill>
        <p:spPr>
          <a:xfrm>
            <a:off x="5134709" y="4642339"/>
            <a:ext cx="7057292" cy="2215662"/>
          </a:xfrm>
          <a:prstGeom prst="rect">
            <a:avLst/>
          </a:prstGeom>
        </p:spPr>
      </p:pic>
    </p:spTree>
    <p:extLst>
      <p:ext uri="{BB962C8B-B14F-4D97-AF65-F5344CB8AC3E}">
        <p14:creationId xmlns:p14="http://schemas.microsoft.com/office/powerpoint/2010/main" val="47301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DEF4F-D3E2-5F7C-F3A1-0C291557BF2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2197FF3-89CA-E2B9-3505-EF20F0175FF6}"/>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6D232304-8C35-5BD1-3118-7B1DEE7CA33E}"/>
              </a:ext>
            </a:extLst>
          </p:cNvPr>
          <p:cNvPicPr>
            <a:picLocks noChangeAspect="1"/>
          </p:cNvPicPr>
          <p:nvPr/>
        </p:nvPicPr>
        <p:blipFill>
          <a:blip r:embed="rId2"/>
          <a:stretch>
            <a:fillRect/>
          </a:stretch>
        </p:blipFill>
        <p:spPr>
          <a:xfrm>
            <a:off x="399617" y="211015"/>
            <a:ext cx="11119967" cy="6281860"/>
          </a:xfrm>
          <a:prstGeom prst="rect">
            <a:avLst/>
          </a:prstGeom>
        </p:spPr>
      </p:pic>
    </p:spTree>
    <p:extLst>
      <p:ext uri="{BB962C8B-B14F-4D97-AF65-F5344CB8AC3E}">
        <p14:creationId xmlns:p14="http://schemas.microsoft.com/office/powerpoint/2010/main" val="22500371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E6EB-ED68-B4D1-0198-9038AC14AEE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29ABF38-0602-3D39-7660-4415919A229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70B55CB-646E-9675-54AC-B42D361D1570}"/>
              </a:ext>
            </a:extLst>
          </p:cNvPr>
          <p:cNvPicPr>
            <a:picLocks noChangeAspect="1"/>
          </p:cNvPicPr>
          <p:nvPr/>
        </p:nvPicPr>
        <p:blipFill>
          <a:blip r:embed="rId2"/>
          <a:stretch>
            <a:fillRect/>
          </a:stretch>
        </p:blipFill>
        <p:spPr>
          <a:xfrm>
            <a:off x="225083" y="154246"/>
            <a:ext cx="11194053" cy="6499772"/>
          </a:xfrm>
          <a:prstGeom prst="rect">
            <a:avLst/>
          </a:prstGeom>
        </p:spPr>
      </p:pic>
    </p:spTree>
    <p:extLst>
      <p:ext uri="{BB962C8B-B14F-4D97-AF65-F5344CB8AC3E}">
        <p14:creationId xmlns:p14="http://schemas.microsoft.com/office/powerpoint/2010/main" val="116706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FA45-891E-A2D4-FEB2-C9E500B9E38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8CF330-12AD-6FA4-86E3-CF308CAE451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103268E-6D88-9F2B-A591-E46485AB4A8F}"/>
              </a:ext>
            </a:extLst>
          </p:cNvPr>
          <p:cNvPicPr>
            <a:picLocks noChangeAspect="1"/>
          </p:cNvPicPr>
          <p:nvPr/>
        </p:nvPicPr>
        <p:blipFill>
          <a:blip r:embed="rId2"/>
          <a:stretch>
            <a:fillRect/>
          </a:stretch>
        </p:blipFill>
        <p:spPr>
          <a:xfrm>
            <a:off x="168812" y="145906"/>
            <a:ext cx="3751824" cy="2600958"/>
          </a:xfrm>
          <a:prstGeom prst="rect">
            <a:avLst/>
          </a:prstGeom>
        </p:spPr>
      </p:pic>
      <p:pic>
        <p:nvPicPr>
          <p:cNvPr id="7" name="Picture 6">
            <a:extLst>
              <a:ext uri="{FF2B5EF4-FFF2-40B4-BE49-F238E27FC236}">
                <a16:creationId xmlns:a16="http://schemas.microsoft.com/office/drawing/2014/main" id="{5319A958-6C7C-E93B-32B9-972C1E2E69BB}"/>
              </a:ext>
            </a:extLst>
          </p:cNvPr>
          <p:cNvPicPr>
            <a:picLocks noChangeAspect="1"/>
          </p:cNvPicPr>
          <p:nvPr/>
        </p:nvPicPr>
        <p:blipFill>
          <a:blip r:embed="rId3"/>
          <a:stretch>
            <a:fillRect/>
          </a:stretch>
        </p:blipFill>
        <p:spPr>
          <a:xfrm>
            <a:off x="168812" y="3187357"/>
            <a:ext cx="3909629" cy="3305517"/>
          </a:xfrm>
          <a:prstGeom prst="rect">
            <a:avLst/>
          </a:prstGeom>
        </p:spPr>
      </p:pic>
      <p:pic>
        <p:nvPicPr>
          <p:cNvPr id="9" name="Picture 8">
            <a:extLst>
              <a:ext uri="{FF2B5EF4-FFF2-40B4-BE49-F238E27FC236}">
                <a16:creationId xmlns:a16="http://schemas.microsoft.com/office/drawing/2014/main" id="{CA996041-F7F9-29C5-5D3D-4F18E8E9FEB7}"/>
              </a:ext>
            </a:extLst>
          </p:cNvPr>
          <p:cNvPicPr>
            <a:picLocks noChangeAspect="1"/>
          </p:cNvPicPr>
          <p:nvPr/>
        </p:nvPicPr>
        <p:blipFill>
          <a:blip r:embed="rId4"/>
          <a:stretch>
            <a:fillRect/>
          </a:stretch>
        </p:blipFill>
        <p:spPr>
          <a:xfrm>
            <a:off x="5361694" y="542926"/>
            <a:ext cx="4078759" cy="2312816"/>
          </a:xfrm>
          <a:prstGeom prst="rect">
            <a:avLst/>
          </a:prstGeom>
        </p:spPr>
      </p:pic>
      <p:pic>
        <p:nvPicPr>
          <p:cNvPr id="13" name="Picture 12">
            <a:extLst>
              <a:ext uri="{FF2B5EF4-FFF2-40B4-BE49-F238E27FC236}">
                <a16:creationId xmlns:a16="http://schemas.microsoft.com/office/drawing/2014/main" id="{E21A08E7-442E-014B-72E6-FE20E881F909}"/>
              </a:ext>
            </a:extLst>
          </p:cNvPr>
          <p:cNvPicPr>
            <a:picLocks noChangeAspect="1"/>
          </p:cNvPicPr>
          <p:nvPr/>
        </p:nvPicPr>
        <p:blipFill>
          <a:blip r:embed="rId5"/>
          <a:stretch>
            <a:fillRect/>
          </a:stretch>
        </p:blipFill>
        <p:spPr>
          <a:xfrm>
            <a:off x="5587952" y="3248819"/>
            <a:ext cx="4476750" cy="752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3552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4C19-EF41-345F-4472-BBF827F4325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7E0E2EE-7420-A10A-D5C6-52BDC7B5B07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3841972-91E9-5845-DE6B-8BA23CAA214D}"/>
              </a:ext>
            </a:extLst>
          </p:cNvPr>
          <p:cNvPicPr>
            <a:picLocks noChangeAspect="1"/>
          </p:cNvPicPr>
          <p:nvPr/>
        </p:nvPicPr>
        <p:blipFill>
          <a:blip r:embed="rId2"/>
          <a:stretch>
            <a:fillRect/>
          </a:stretch>
        </p:blipFill>
        <p:spPr>
          <a:xfrm>
            <a:off x="282526" y="68077"/>
            <a:ext cx="11071274" cy="6721845"/>
          </a:xfrm>
          <a:prstGeom prst="rect">
            <a:avLst/>
          </a:prstGeom>
        </p:spPr>
      </p:pic>
    </p:spTree>
    <p:extLst>
      <p:ext uri="{BB962C8B-B14F-4D97-AF65-F5344CB8AC3E}">
        <p14:creationId xmlns:p14="http://schemas.microsoft.com/office/powerpoint/2010/main" val="38194377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151D4-8ACF-01C4-FC55-3E28C2668A8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177F9D5-9FF4-BF5B-ABCD-0AFE1151372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5C68EF9-A59B-CFF1-6DB9-4408D84A5DB5}"/>
              </a:ext>
            </a:extLst>
          </p:cNvPr>
          <p:cNvPicPr>
            <a:picLocks noChangeAspect="1"/>
          </p:cNvPicPr>
          <p:nvPr/>
        </p:nvPicPr>
        <p:blipFill>
          <a:blip r:embed="rId2"/>
          <a:stretch>
            <a:fillRect/>
          </a:stretch>
        </p:blipFill>
        <p:spPr>
          <a:xfrm>
            <a:off x="0" y="0"/>
            <a:ext cx="12191999" cy="6858000"/>
          </a:xfrm>
          <a:prstGeom prst="rect">
            <a:avLst/>
          </a:prstGeom>
        </p:spPr>
      </p:pic>
      <p:sp>
        <p:nvSpPr>
          <p:cNvPr id="6" name="TextBox 5">
            <a:extLst>
              <a:ext uri="{FF2B5EF4-FFF2-40B4-BE49-F238E27FC236}">
                <a16:creationId xmlns:a16="http://schemas.microsoft.com/office/drawing/2014/main" id="{B8160B5C-919E-15BF-83D5-5B9849DE6952}"/>
              </a:ext>
            </a:extLst>
          </p:cNvPr>
          <p:cNvSpPr txBox="1"/>
          <p:nvPr/>
        </p:nvSpPr>
        <p:spPr>
          <a:xfrm>
            <a:off x="5676900" y="4945222"/>
            <a:ext cx="6096000" cy="923330"/>
          </a:xfrm>
          <a:prstGeom prst="rect">
            <a:avLst/>
          </a:prstGeom>
          <a:noFill/>
        </p:spPr>
        <p:txBody>
          <a:bodyPr wrap="square">
            <a:spAutoFit/>
          </a:bodyPr>
          <a:lstStyle/>
          <a:p>
            <a:pPr marL="0" indent="0">
              <a:buNone/>
            </a:pPr>
            <a:r>
              <a:rPr lang="en-US" dirty="0"/>
              <a:t>Soft margin SVMs and slack variables are crucial for handling non-linearly separable data by allowing some misclassification to achieve a better overall model. </a:t>
            </a:r>
            <a:endParaRPr lang="en-IN" dirty="0"/>
          </a:p>
        </p:txBody>
      </p:sp>
    </p:spTree>
    <p:extLst>
      <p:ext uri="{BB962C8B-B14F-4D97-AF65-F5344CB8AC3E}">
        <p14:creationId xmlns:p14="http://schemas.microsoft.com/office/powerpoint/2010/main" val="27380074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F02F-D4A0-A6E8-C68D-B00F99A6090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D4292CB-A63E-5417-5D7E-ECCADBF5646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9CC1F27-CB5E-7E40-5DBE-9DA22C8BDBE1}"/>
              </a:ext>
            </a:extLst>
          </p:cNvPr>
          <p:cNvPicPr>
            <a:picLocks noChangeAspect="1"/>
          </p:cNvPicPr>
          <p:nvPr/>
        </p:nvPicPr>
        <p:blipFill>
          <a:blip r:embed="rId2"/>
          <a:stretch>
            <a:fillRect/>
          </a:stretch>
        </p:blipFill>
        <p:spPr>
          <a:xfrm>
            <a:off x="121136" y="257623"/>
            <a:ext cx="11381752" cy="1779557"/>
          </a:xfrm>
          <a:prstGeom prst="rect">
            <a:avLst/>
          </a:prstGeom>
        </p:spPr>
      </p:pic>
      <p:pic>
        <p:nvPicPr>
          <p:cNvPr id="7" name="Picture 6">
            <a:extLst>
              <a:ext uri="{FF2B5EF4-FFF2-40B4-BE49-F238E27FC236}">
                <a16:creationId xmlns:a16="http://schemas.microsoft.com/office/drawing/2014/main" id="{2B43D280-DEA2-C9B4-B79E-CCCC4185B2B6}"/>
              </a:ext>
            </a:extLst>
          </p:cNvPr>
          <p:cNvPicPr>
            <a:picLocks noChangeAspect="1"/>
          </p:cNvPicPr>
          <p:nvPr/>
        </p:nvPicPr>
        <p:blipFill>
          <a:blip r:embed="rId3"/>
          <a:stretch>
            <a:fillRect/>
          </a:stretch>
        </p:blipFill>
        <p:spPr>
          <a:xfrm>
            <a:off x="121135" y="2506662"/>
            <a:ext cx="11150304" cy="4351338"/>
          </a:xfrm>
          <a:prstGeom prst="rect">
            <a:avLst/>
          </a:prstGeom>
        </p:spPr>
      </p:pic>
    </p:spTree>
    <p:extLst>
      <p:ext uri="{BB962C8B-B14F-4D97-AF65-F5344CB8AC3E}">
        <p14:creationId xmlns:p14="http://schemas.microsoft.com/office/powerpoint/2010/main" val="14077616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E055-8AC0-FE92-B33F-2C0716FE9AAE}"/>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7CDD53A-3E21-99B9-BC07-006DD5584A04}"/>
              </a:ext>
            </a:extLst>
          </p:cNvPr>
          <p:cNvPicPr>
            <a:picLocks noGrp="1" noChangeAspect="1"/>
          </p:cNvPicPr>
          <p:nvPr>
            <p:ph idx="1"/>
          </p:nvPr>
        </p:nvPicPr>
        <p:blipFill rotWithShape="1">
          <a:blip r:embed="rId2"/>
          <a:srcRect t="8961"/>
          <a:stretch/>
        </p:blipFill>
        <p:spPr>
          <a:xfrm>
            <a:off x="2911958" y="0"/>
            <a:ext cx="4486275" cy="2558084"/>
          </a:xfrm>
        </p:spPr>
      </p:pic>
      <p:pic>
        <p:nvPicPr>
          <p:cNvPr id="9" name="Picture 8">
            <a:extLst>
              <a:ext uri="{FF2B5EF4-FFF2-40B4-BE49-F238E27FC236}">
                <a16:creationId xmlns:a16="http://schemas.microsoft.com/office/drawing/2014/main" id="{5260D3D2-FD15-9D6E-2D85-A8F3B43E5448}"/>
              </a:ext>
            </a:extLst>
          </p:cNvPr>
          <p:cNvPicPr>
            <a:picLocks noChangeAspect="1"/>
          </p:cNvPicPr>
          <p:nvPr/>
        </p:nvPicPr>
        <p:blipFill>
          <a:blip r:embed="rId3"/>
          <a:stretch>
            <a:fillRect/>
          </a:stretch>
        </p:blipFill>
        <p:spPr>
          <a:xfrm>
            <a:off x="0" y="2492375"/>
            <a:ext cx="6324600" cy="4000500"/>
          </a:xfrm>
          <a:prstGeom prst="rect">
            <a:avLst/>
          </a:prstGeom>
        </p:spPr>
      </p:pic>
      <p:pic>
        <p:nvPicPr>
          <p:cNvPr id="11" name="Picture 10">
            <a:extLst>
              <a:ext uri="{FF2B5EF4-FFF2-40B4-BE49-F238E27FC236}">
                <a16:creationId xmlns:a16="http://schemas.microsoft.com/office/drawing/2014/main" id="{80EF418B-DA64-14C6-C397-C14F0288080E}"/>
              </a:ext>
            </a:extLst>
          </p:cNvPr>
          <p:cNvPicPr>
            <a:picLocks noChangeAspect="1"/>
          </p:cNvPicPr>
          <p:nvPr/>
        </p:nvPicPr>
        <p:blipFill rotWithShape="1">
          <a:blip r:embed="rId4"/>
          <a:srcRect b="34289"/>
          <a:stretch/>
        </p:blipFill>
        <p:spPr>
          <a:xfrm>
            <a:off x="6241566" y="2512322"/>
            <a:ext cx="5950434" cy="2040420"/>
          </a:xfrm>
          <a:prstGeom prst="rect">
            <a:avLst/>
          </a:prstGeom>
        </p:spPr>
      </p:pic>
      <p:pic>
        <p:nvPicPr>
          <p:cNvPr id="15" name="Picture 14">
            <a:extLst>
              <a:ext uri="{FF2B5EF4-FFF2-40B4-BE49-F238E27FC236}">
                <a16:creationId xmlns:a16="http://schemas.microsoft.com/office/drawing/2014/main" id="{BB8903FE-CB1A-DADB-1BDD-5C03145728EA}"/>
              </a:ext>
            </a:extLst>
          </p:cNvPr>
          <p:cNvPicPr>
            <a:picLocks noChangeAspect="1"/>
          </p:cNvPicPr>
          <p:nvPr/>
        </p:nvPicPr>
        <p:blipFill>
          <a:blip r:embed="rId5"/>
          <a:stretch>
            <a:fillRect/>
          </a:stretch>
        </p:blipFill>
        <p:spPr>
          <a:xfrm>
            <a:off x="6324600" y="4299916"/>
            <a:ext cx="5867400" cy="2558084"/>
          </a:xfrm>
          <a:prstGeom prst="rect">
            <a:avLst/>
          </a:prstGeom>
        </p:spPr>
      </p:pic>
    </p:spTree>
    <p:extLst>
      <p:ext uri="{BB962C8B-B14F-4D97-AF65-F5344CB8AC3E}">
        <p14:creationId xmlns:p14="http://schemas.microsoft.com/office/powerpoint/2010/main" val="31003987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3446-D5ED-4059-96F2-63F7236A2D5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A953BC0-6131-E709-C7F9-82579D4CA217}"/>
              </a:ext>
            </a:extLst>
          </p:cNvPr>
          <p:cNvSpPr>
            <a:spLocks noGrp="1"/>
          </p:cNvSpPr>
          <p:nvPr>
            <p:ph idx="1"/>
          </p:nvPr>
        </p:nvSpPr>
        <p:spPr/>
        <p:txBody>
          <a:bodyPr/>
          <a:lstStyle/>
          <a:p>
            <a:pPr marL="0" indent="0">
              <a:buNone/>
            </a:pPr>
            <a:r>
              <a:rPr lang="en-US" dirty="0"/>
              <a:t> </a:t>
            </a:r>
            <a:endParaRPr lang="en-IN" dirty="0"/>
          </a:p>
        </p:txBody>
      </p:sp>
      <p:pic>
        <p:nvPicPr>
          <p:cNvPr id="15" name="Picture 14">
            <a:extLst>
              <a:ext uri="{FF2B5EF4-FFF2-40B4-BE49-F238E27FC236}">
                <a16:creationId xmlns:a16="http://schemas.microsoft.com/office/drawing/2014/main" id="{A7414530-AE04-FE0C-55BB-55F10D9B3AB9}"/>
              </a:ext>
            </a:extLst>
          </p:cNvPr>
          <p:cNvPicPr>
            <a:picLocks noChangeAspect="1"/>
          </p:cNvPicPr>
          <p:nvPr/>
        </p:nvPicPr>
        <p:blipFill>
          <a:blip r:embed="rId2"/>
          <a:stretch>
            <a:fillRect/>
          </a:stretch>
        </p:blipFill>
        <p:spPr>
          <a:xfrm>
            <a:off x="0" y="2664038"/>
            <a:ext cx="12192000" cy="4231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E4F4977A-C87D-E3EA-57B4-9B843EB588C4}"/>
              </a:ext>
            </a:extLst>
          </p:cNvPr>
          <p:cNvPicPr>
            <a:picLocks noChangeAspect="1"/>
          </p:cNvPicPr>
          <p:nvPr/>
        </p:nvPicPr>
        <p:blipFill>
          <a:blip r:embed="rId3"/>
          <a:stretch>
            <a:fillRect/>
          </a:stretch>
        </p:blipFill>
        <p:spPr>
          <a:xfrm>
            <a:off x="0" y="0"/>
            <a:ext cx="9170503" cy="2550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0A89B868-3628-D97E-D75C-0619D8BEEDF6}"/>
              </a:ext>
            </a:extLst>
          </p:cNvPr>
          <p:cNvPicPr>
            <a:picLocks noChangeAspect="1"/>
          </p:cNvPicPr>
          <p:nvPr/>
        </p:nvPicPr>
        <p:blipFill>
          <a:blip r:embed="rId4"/>
          <a:stretch>
            <a:fillRect/>
          </a:stretch>
        </p:blipFill>
        <p:spPr>
          <a:xfrm>
            <a:off x="9286875" y="123148"/>
            <a:ext cx="2905125" cy="981075"/>
          </a:xfrm>
          <a:prstGeom prst="rect">
            <a:avLst/>
          </a:prstGeom>
        </p:spPr>
      </p:pic>
      <p:pic>
        <p:nvPicPr>
          <p:cNvPr id="21" name="Picture 20">
            <a:extLst>
              <a:ext uri="{FF2B5EF4-FFF2-40B4-BE49-F238E27FC236}">
                <a16:creationId xmlns:a16="http://schemas.microsoft.com/office/drawing/2014/main" id="{9EDC7529-0DB3-6B83-086D-22E791D6BC20}"/>
              </a:ext>
            </a:extLst>
          </p:cNvPr>
          <p:cNvPicPr>
            <a:picLocks noChangeAspect="1"/>
          </p:cNvPicPr>
          <p:nvPr/>
        </p:nvPicPr>
        <p:blipFill>
          <a:blip r:embed="rId5"/>
          <a:stretch>
            <a:fillRect/>
          </a:stretch>
        </p:blipFill>
        <p:spPr>
          <a:xfrm>
            <a:off x="9286875" y="1346200"/>
            <a:ext cx="2905125" cy="857250"/>
          </a:xfrm>
          <a:prstGeom prst="rect">
            <a:avLst/>
          </a:prstGeom>
        </p:spPr>
      </p:pic>
    </p:spTree>
    <p:extLst>
      <p:ext uri="{BB962C8B-B14F-4D97-AF65-F5344CB8AC3E}">
        <p14:creationId xmlns:p14="http://schemas.microsoft.com/office/powerpoint/2010/main" val="4086781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DA93-09A1-C9B2-21D0-166B0BE9AA1E}"/>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There are few challenges in C in soft margin </a:t>
            </a:r>
            <a:r>
              <a:rPr lang="en-US" sz="2800" b="1" dirty="0" err="1">
                <a:latin typeface="Times New Roman" panose="02020603050405020304" pitchFamily="18" charset="0"/>
                <a:cs typeface="Times New Roman" panose="02020603050405020304" pitchFamily="18" charset="0"/>
              </a:rPr>
              <a:t>svm</a:t>
            </a:r>
            <a:r>
              <a:rPr lang="en-US" sz="2800" b="1" dirty="0">
                <a:latin typeface="Times New Roman" panose="02020603050405020304" pitchFamily="18" charset="0"/>
                <a:cs typeface="Times New Roman" panose="02020603050405020304" pitchFamily="18" charset="0"/>
              </a:rPr>
              <a:t> equation:-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87FBF4-686E-F379-7317-5D4B58FCB88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12A95F3-989E-480B-00E9-064E4D91AA31}"/>
              </a:ext>
            </a:extLst>
          </p:cNvPr>
          <p:cNvPicPr>
            <a:picLocks noChangeAspect="1"/>
          </p:cNvPicPr>
          <p:nvPr/>
        </p:nvPicPr>
        <p:blipFill>
          <a:blip r:embed="rId2"/>
          <a:stretch>
            <a:fillRect/>
          </a:stretch>
        </p:blipFill>
        <p:spPr>
          <a:xfrm>
            <a:off x="952707" y="1690688"/>
            <a:ext cx="9357088" cy="4486275"/>
          </a:xfrm>
          <a:prstGeom prst="rect">
            <a:avLst/>
          </a:prstGeom>
        </p:spPr>
      </p:pic>
    </p:spTree>
    <p:extLst>
      <p:ext uri="{BB962C8B-B14F-4D97-AF65-F5344CB8AC3E}">
        <p14:creationId xmlns:p14="http://schemas.microsoft.com/office/powerpoint/2010/main" val="32325867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0816-4456-9C12-385E-035BC63FAC5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31956AD-7C05-9710-7044-8189ACBE5A1E}"/>
              </a:ext>
            </a:extLst>
          </p:cNvPr>
          <p:cNvSpPr>
            <a:spLocks noGrp="1"/>
          </p:cNvSpPr>
          <p:nvPr>
            <p:ph idx="1"/>
          </p:nvPr>
        </p:nvSpPr>
        <p:spPr>
          <a:xfrm>
            <a:off x="278296" y="99468"/>
            <a:ext cx="11075504" cy="6077495"/>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Difference between Hard Margin SVM and Soft Margin SVM:-</a:t>
            </a:r>
            <a:endParaRPr lang="en-IN" sz="2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0DE4237-6F9E-3BD8-A456-AB93C99D88A0}"/>
              </a:ext>
            </a:extLst>
          </p:cNvPr>
          <p:cNvPicPr>
            <a:picLocks noChangeAspect="1"/>
          </p:cNvPicPr>
          <p:nvPr/>
        </p:nvPicPr>
        <p:blipFill>
          <a:blip r:embed="rId2"/>
          <a:stretch>
            <a:fillRect/>
          </a:stretch>
        </p:blipFill>
        <p:spPr>
          <a:xfrm>
            <a:off x="838200" y="503583"/>
            <a:ext cx="10816424" cy="6354417"/>
          </a:xfrm>
          <a:prstGeom prst="rect">
            <a:avLst/>
          </a:prstGeom>
        </p:spPr>
      </p:pic>
    </p:spTree>
    <p:extLst>
      <p:ext uri="{BB962C8B-B14F-4D97-AF65-F5344CB8AC3E}">
        <p14:creationId xmlns:p14="http://schemas.microsoft.com/office/powerpoint/2010/main" val="30338596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49D3-0DBB-E65A-47BD-C8A6D81D3A2D}"/>
              </a:ext>
            </a:extLst>
          </p:cNvPr>
          <p:cNvSpPr>
            <a:spLocks noGrp="1"/>
          </p:cNvSpPr>
          <p:nvPr>
            <p:ph type="title"/>
          </p:nvPr>
        </p:nvSpPr>
        <p:spPr>
          <a:xfrm>
            <a:off x="838200" y="1"/>
            <a:ext cx="10515600" cy="681036"/>
          </a:xfrm>
        </p:spPr>
        <p:txBody>
          <a:bodyPr>
            <a:normAutofit/>
          </a:bodyPr>
          <a:lstStyle/>
          <a:p>
            <a:r>
              <a:rPr lang="en-US" sz="4000" b="1" dirty="0">
                <a:latin typeface="Times New Roman" panose="02020603050405020304" pitchFamily="18" charset="0"/>
                <a:cs typeface="Times New Roman" panose="02020603050405020304" pitchFamily="18" charset="0"/>
              </a:rPr>
              <a:t>Linear Classifier:-</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5FF59A-FE91-DF81-470B-EDB2D2302ADB}"/>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9B253AEE-9B40-FB59-BFF4-AE4BD6DA81E4}"/>
              </a:ext>
            </a:extLst>
          </p:cNvPr>
          <p:cNvPicPr>
            <a:picLocks noChangeAspect="1"/>
          </p:cNvPicPr>
          <p:nvPr/>
        </p:nvPicPr>
        <p:blipFill>
          <a:blip r:embed="rId2"/>
          <a:stretch>
            <a:fillRect/>
          </a:stretch>
        </p:blipFill>
        <p:spPr>
          <a:xfrm>
            <a:off x="838200" y="681037"/>
            <a:ext cx="10146680" cy="5903523"/>
          </a:xfrm>
          <a:prstGeom prst="rect">
            <a:avLst/>
          </a:prstGeom>
        </p:spPr>
      </p:pic>
    </p:spTree>
    <p:extLst>
      <p:ext uri="{BB962C8B-B14F-4D97-AF65-F5344CB8AC3E}">
        <p14:creationId xmlns:p14="http://schemas.microsoft.com/office/powerpoint/2010/main" val="3918827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380D7-B14B-48ED-5CCC-D324767D61F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A9DB721-47C2-AC2A-122D-0817DCD38B43}"/>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6B57D4D8-CD23-96A6-3292-53222F492956}"/>
              </a:ext>
            </a:extLst>
          </p:cNvPr>
          <p:cNvPicPr>
            <a:picLocks noChangeAspect="1"/>
          </p:cNvPicPr>
          <p:nvPr/>
        </p:nvPicPr>
        <p:blipFill>
          <a:blip r:embed="rId2"/>
          <a:stretch>
            <a:fillRect/>
          </a:stretch>
        </p:blipFill>
        <p:spPr>
          <a:xfrm>
            <a:off x="1099930" y="0"/>
            <a:ext cx="8452033" cy="6858000"/>
          </a:xfrm>
          <a:prstGeom prst="rect">
            <a:avLst/>
          </a:prstGeom>
        </p:spPr>
      </p:pic>
    </p:spTree>
    <p:extLst>
      <p:ext uri="{BB962C8B-B14F-4D97-AF65-F5344CB8AC3E}">
        <p14:creationId xmlns:p14="http://schemas.microsoft.com/office/powerpoint/2010/main" val="33877512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AAE2-32FC-742F-767F-E75A949082CA}"/>
              </a:ext>
            </a:extLst>
          </p:cNvPr>
          <p:cNvSpPr>
            <a:spLocks noGrp="1"/>
          </p:cNvSpPr>
          <p:nvPr>
            <p:ph type="title"/>
          </p:nvPr>
        </p:nvSpPr>
        <p:spPr>
          <a:xfrm>
            <a:off x="838200" y="1"/>
            <a:ext cx="10515600" cy="901147"/>
          </a:xfrm>
        </p:spPr>
        <p:txBody>
          <a:bodyPr>
            <a:normAutofit/>
          </a:bodyPr>
          <a:lstStyle/>
          <a:p>
            <a:pPr algn="ctr"/>
            <a:r>
              <a:rPr lang="en-US" sz="4000" b="1" dirty="0">
                <a:latin typeface="Times New Roman" panose="02020603050405020304" pitchFamily="18" charset="0"/>
                <a:cs typeface="Times New Roman" panose="02020603050405020304" pitchFamily="18" charset="0"/>
              </a:rPr>
              <a:t>Obtaining probabilities from linear classifier:</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B10501-B308-2322-BAA6-7005CF4A543B}"/>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E0715F3B-1B50-C5CF-909B-340C0B3B4D1C}"/>
              </a:ext>
            </a:extLst>
          </p:cNvPr>
          <p:cNvPicPr>
            <a:picLocks noChangeAspect="1"/>
          </p:cNvPicPr>
          <p:nvPr/>
        </p:nvPicPr>
        <p:blipFill>
          <a:blip r:embed="rId2"/>
          <a:stretch>
            <a:fillRect/>
          </a:stretch>
        </p:blipFill>
        <p:spPr>
          <a:xfrm>
            <a:off x="1169120" y="1268809"/>
            <a:ext cx="9853760" cy="5464969"/>
          </a:xfrm>
          <a:prstGeom prst="rect">
            <a:avLst/>
          </a:prstGeom>
        </p:spPr>
      </p:pic>
      <p:sp>
        <p:nvSpPr>
          <p:cNvPr id="6" name="TextBox 5">
            <a:extLst>
              <a:ext uri="{FF2B5EF4-FFF2-40B4-BE49-F238E27FC236}">
                <a16:creationId xmlns:a16="http://schemas.microsoft.com/office/drawing/2014/main" id="{5F733E82-9486-5621-2600-7734EFD63F3C}"/>
              </a:ext>
            </a:extLst>
          </p:cNvPr>
          <p:cNvSpPr txBox="1"/>
          <p:nvPr/>
        </p:nvSpPr>
        <p:spPr>
          <a:xfrm>
            <a:off x="1169118" y="1166444"/>
            <a:ext cx="10515599"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By using statistical software, suppose, we got to know that the b0 = -5.75 and b1=2.75, find the probability. </a:t>
            </a:r>
          </a:p>
        </p:txBody>
      </p:sp>
      <p:sp>
        <p:nvSpPr>
          <p:cNvPr id="8" name="TextBox 7">
            <a:extLst>
              <a:ext uri="{FF2B5EF4-FFF2-40B4-BE49-F238E27FC236}">
                <a16:creationId xmlns:a16="http://schemas.microsoft.com/office/drawing/2014/main" id="{634791F7-1A00-47B7-AAEB-F11E7A09864E}"/>
              </a:ext>
            </a:extLst>
          </p:cNvPr>
          <p:cNvSpPr txBox="1"/>
          <p:nvPr/>
        </p:nvSpPr>
        <p:spPr>
          <a:xfrm>
            <a:off x="1169118" y="821665"/>
            <a:ext cx="60960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Logistic regression:</a:t>
            </a:r>
          </a:p>
        </p:txBody>
      </p:sp>
    </p:spTree>
    <p:extLst>
      <p:ext uri="{BB962C8B-B14F-4D97-AF65-F5344CB8AC3E}">
        <p14:creationId xmlns:p14="http://schemas.microsoft.com/office/powerpoint/2010/main" val="880519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1510</TotalTime>
  <Words>1158</Words>
  <Application>Microsoft Office PowerPoint</Application>
  <PresentationFormat>Widescreen</PresentationFormat>
  <Paragraphs>242</Paragraphs>
  <Slides>112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Calibri Light</vt:lpstr>
      <vt:lpstr>Times New Roman</vt:lpstr>
      <vt:lpstr>Office Theme</vt:lpstr>
      <vt:lpstr>Machine Learning</vt:lpstr>
      <vt:lpstr> </vt:lpstr>
      <vt:lpstr> </vt:lpstr>
      <vt:lpstr> </vt:lpstr>
      <vt:lpstr>Least Squares Method:-</vt:lpstr>
      <vt:lpstr> </vt:lpstr>
      <vt:lpstr> </vt:lpstr>
      <vt:lpstr>To show how the line y=10x+8.33y = 10x + 8.33y=10x+8.33 minimizes the error, we will calculate the errors for each data point and then find the squared errors. We’ll compare these with errors from a different line to demonstrate that the Least Squares line minimizes the total squared error.</vt:lpstr>
      <vt:lpstr> </vt:lpstr>
      <vt:lpstr> </vt:lpstr>
      <vt:lpstr> </vt:lpstr>
      <vt:lpstr> </vt:lpstr>
      <vt:lpstr> </vt:lpstr>
      <vt:lpstr> </vt:lpstr>
      <vt:lpstr> </vt:lpstr>
      <vt:lpstr> </vt:lpstr>
      <vt:lpstr> </vt:lpstr>
      <vt:lpstr> </vt:lpstr>
      <vt:lpstr>Multivariate Linear Regression:-</vt:lpstr>
      <vt:lpstr> </vt:lpstr>
      <vt:lpstr> </vt:lpstr>
      <vt:lpstr> </vt:lpstr>
      <vt:lpstr> </vt:lpstr>
      <vt:lpstr> </vt:lpstr>
      <vt:lpstr>Let’s see another example. </vt:lpstr>
      <vt:lpstr> </vt:lpstr>
      <vt:lpstr> </vt:lpstr>
      <vt:lpstr> </vt:lpstr>
      <vt:lpstr> </vt:lpstr>
      <vt:lpstr>Comparison between Multiple Linear Regression and Multivariate Linear Regression:-</vt:lpstr>
      <vt:lpstr>Comparison between Multiple Linear Regression and Multivariate Linear Regression:-</vt:lpstr>
      <vt:lpstr>Regularized regression:-</vt:lpstr>
      <vt:lpstr> </vt:lpstr>
      <vt:lpstr> </vt:lpstr>
      <vt:lpstr> </vt:lpstr>
      <vt:lpstr> </vt:lpstr>
      <vt:lpstr> </vt:lpstr>
      <vt:lpstr>Workflow of LASSO:-</vt:lpstr>
      <vt:lpstr> </vt:lpstr>
      <vt:lpstr> </vt:lpstr>
      <vt:lpstr> </vt:lpstr>
      <vt:lpstr>Workflow of Ridge:- </vt:lpstr>
      <vt:lpstr> </vt:lpstr>
      <vt:lpstr> </vt:lpstr>
      <vt:lpstr> </vt:lpstr>
      <vt:lpstr>Elastic Net Regression</vt:lpstr>
      <vt:lpstr> </vt:lpstr>
      <vt:lpstr> </vt:lpstr>
      <vt:lpstr>Least squares regression:-</vt:lpstr>
      <vt:lpstr> </vt:lpstr>
      <vt:lpstr> </vt:lpstr>
      <vt:lpstr> </vt:lpstr>
      <vt:lpstr> </vt:lpstr>
      <vt:lpstr>Perceptron</vt:lpstr>
      <vt:lpstr> </vt:lpstr>
      <vt:lpstr> </vt:lpstr>
      <vt:lpstr>Pictorial Representation of a perceptron:-</vt:lpstr>
      <vt:lpstr>Pictorial Representation of a perceptron (explaination):-</vt:lpstr>
      <vt:lpstr> </vt:lpstr>
      <vt:lpstr> </vt:lpstr>
      <vt:lpstr> </vt:lpstr>
      <vt:lpstr>Question arises; in perceptron, from where we got values of weight here?</vt:lpstr>
      <vt:lpstr> </vt:lpstr>
      <vt:lpstr> </vt:lpstr>
      <vt:lpstr> </vt:lpstr>
      <vt:lpstr> </vt:lpstr>
      <vt:lpstr>Another question arises; in perceptron, how threeshold are set?</vt:lpstr>
      <vt:lpstr> </vt:lpstr>
      <vt:lpstr> </vt:lpstr>
      <vt:lpstr>Support Vector Machines</vt:lpstr>
      <vt:lpstr>In SVC:-</vt:lpstr>
      <vt:lpstr>In SVR:-</vt:lpstr>
      <vt:lpstr> </vt:lpstr>
      <vt:lpstr>Comparison between Support Vector Classification (SVC) and Support Vector Regression (SVR).</vt:lpstr>
      <vt:lpstr> </vt:lpstr>
      <vt:lpstr>Soft Margin SVM</vt:lpstr>
      <vt:lpstr> </vt:lpstr>
      <vt:lpstr> </vt:lpstr>
      <vt:lpstr>Now, lets go in details.</vt:lpstr>
      <vt:lpstr>Lets understand each equation first:-  </vt:lpstr>
      <vt:lpstr> </vt:lpstr>
      <vt:lpstr> </vt:lpstr>
      <vt:lpstr> </vt:lpstr>
      <vt:lpstr> </vt:lpstr>
      <vt:lpstr>  </vt:lpstr>
      <vt:lpstr> </vt:lpstr>
      <vt:lpstr>Now, coming to soft margin SVM:-</vt:lpstr>
      <vt:lpstr> </vt:lpstr>
      <vt:lpstr> </vt:lpstr>
      <vt:lpstr> </vt:lpstr>
      <vt:lpstr> </vt:lpstr>
      <vt:lpstr> </vt:lpstr>
      <vt:lpstr> </vt:lpstr>
      <vt:lpstr> </vt:lpstr>
      <vt:lpstr>There are few challenges in C in soft margin svm equation:- </vt:lpstr>
      <vt:lpstr> </vt:lpstr>
      <vt:lpstr>Linear Classifier:-</vt:lpstr>
      <vt:lpstr> </vt:lpstr>
      <vt:lpstr>Obtaining probabilities from linear classifier:</vt:lpstr>
      <vt:lpstr>Now, by using the formula, we got the probability.  </vt:lpstr>
      <vt:lpstr> </vt:lpstr>
      <vt:lpstr> </vt:lpstr>
      <vt:lpstr> </vt:lpstr>
      <vt:lpstr> </vt:lpstr>
      <vt:lpstr> </vt:lpstr>
      <vt:lpstr> </vt:lpstr>
      <vt:lpstr> </vt:lpstr>
      <vt:lpstr> </vt:lpstr>
      <vt:lpstr> </vt:lpstr>
      <vt:lpstr>Difference between Sigmoid and Softmax:</vt:lpstr>
      <vt:lpstr>Kernel methods for non linearity:-</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Pratiksha Panda</dc:creator>
  <cp:lastModifiedBy>Pratiksha Panda</cp:lastModifiedBy>
  <cp:revision>116</cp:revision>
  <dcterms:created xsi:type="dcterms:W3CDTF">2024-09-01T15:07:37Z</dcterms:created>
  <dcterms:modified xsi:type="dcterms:W3CDTF">2024-09-10T16:44:22Z</dcterms:modified>
</cp:coreProperties>
</file>